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0"/>
  </p:notesMasterIdLst>
  <p:sldIdLst>
    <p:sldId id="484" r:id="rId7"/>
    <p:sldId id="485" r:id="rId8"/>
    <p:sldId id="483" r:id="rId9"/>
    <p:sldId id="498" r:id="rId11"/>
    <p:sldId id="502" r:id="rId12"/>
    <p:sldId id="503" r:id="rId13"/>
    <p:sldId id="504" r:id="rId14"/>
    <p:sldId id="505" r:id="rId15"/>
    <p:sldId id="508" r:id="rId16"/>
    <p:sldId id="590" r:id="rId17"/>
    <p:sldId id="552" r:id="rId18"/>
    <p:sldId id="488" r:id="rId19"/>
    <p:sldId id="499" r:id="rId20"/>
    <p:sldId id="506" r:id="rId21"/>
    <p:sldId id="507" r:id="rId22"/>
    <p:sldId id="509" r:id="rId23"/>
    <p:sldId id="553" r:id="rId24"/>
    <p:sldId id="489" r:id="rId25"/>
    <p:sldId id="500" r:id="rId26"/>
    <p:sldId id="518" r:id="rId27"/>
    <p:sldId id="519" r:id="rId28"/>
    <p:sldId id="531" r:id="rId29"/>
    <p:sldId id="586" r:id="rId30"/>
    <p:sldId id="522" r:id="rId31"/>
    <p:sldId id="523" r:id="rId32"/>
    <p:sldId id="524" r:id="rId33"/>
    <p:sldId id="592" r:id="rId34"/>
    <p:sldId id="525" r:id="rId35"/>
    <p:sldId id="490" r:id="rId36"/>
    <p:sldId id="501" r:id="rId37"/>
    <p:sldId id="533" r:id="rId38"/>
    <p:sldId id="534" r:id="rId39"/>
    <p:sldId id="554" r:id="rId40"/>
    <p:sldId id="581" r:id="rId41"/>
    <p:sldId id="555" r:id="rId42"/>
    <p:sldId id="619" r:id="rId43"/>
    <p:sldId id="536" r:id="rId44"/>
    <p:sldId id="537" r:id="rId45"/>
    <p:sldId id="497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792" y="-168"/>
      </p:cViewPr>
      <p:guideLst>
        <p:guide orient="horz" pos="216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1" Type="http://schemas.openxmlformats.org/officeDocument/2006/relationships/tags" Target="tags/tag168.xml"/><Relationship Id="rId50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zh-CN" altLang="en-US" strike="noStrike" noProof="1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3" Type="http://schemas.openxmlformats.org/officeDocument/2006/relationships/theme" Target="../theme/theme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57.xml"/><Relationship Id="rId4" Type="http://schemas.openxmlformats.org/officeDocument/2006/relationships/slide" Target="slide1.xml"/><Relationship Id="rId3" Type="http://schemas.openxmlformats.org/officeDocument/2006/relationships/slide" Target="slide16.xml"/><Relationship Id="rId2" Type="http://schemas.openxmlformats.org/officeDocument/2006/relationships/slide" Target="slide11.xml"/><Relationship Id="rId1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hyperlink" Target="https://www.python.org/downloads/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hyperlink" Target="https://www.jetbrains.com/pycharm/" TargetMode="Externa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59.xml"/><Relationship Id="rId4" Type="http://schemas.openxmlformats.org/officeDocument/2006/relationships/slide" Target="slide1.xml"/><Relationship Id="rId3" Type="http://schemas.openxmlformats.org/officeDocument/2006/relationships/slide" Target="slide16.xml"/><Relationship Id="rId2" Type="http://schemas.openxmlformats.org/officeDocument/2006/relationships/slide" Target="slide11.xml"/><Relationship Id="rId1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4.xml"/><Relationship Id="rId5" Type="http://schemas.openxmlformats.org/officeDocument/2006/relationships/tags" Target="../tags/tag146.xml"/><Relationship Id="rId4" Type="http://schemas.openxmlformats.org/officeDocument/2006/relationships/slide" Target="slide29.xml"/><Relationship Id="rId3" Type="http://schemas.openxmlformats.org/officeDocument/2006/relationships/slide" Target="slide18.xml"/><Relationship Id="rId2" Type="http://schemas.openxmlformats.org/officeDocument/2006/relationships/slide" Target="slide12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29.png"/><Relationship Id="rId1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2.png"/><Relationship Id="rId1" Type="http://schemas.openxmlformats.org/officeDocument/2006/relationships/tags" Target="../tags/tag16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image" Target="../media/image33.png"/><Relationship Id="rId1" Type="http://schemas.openxmlformats.org/officeDocument/2006/relationships/tags" Target="../tags/tag16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3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0" Type="http://schemas.openxmlformats.org/officeDocument/2006/relationships/slideLayout" Target="../slideLayouts/slideLayout54.xml"/><Relationship Id="rId1" Type="http://schemas.openxmlformats.org/officeDocument/2006/relationships/tags" Target="../tags/tag1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540" y="2292350"/>
            <a:ext cx="9437370" cy="1151255"/>
          </a:xfrm>
        </p:spPr>
        <p:txBody>
          <a:bodyPr/>
          <a:lstStyle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1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</a:t>
            </a:r>
            <a:r>
              <a:rPr lang="en-US" altLang="zh-CN" dirty="0">
                <a:latin typeface="+mj-lt"/>
                <a:ea typeface="+mj-ea"/>
                <a:sym typeface="+mn-ea"/>
              </a:rPr>
              <a:t>Python</a:t>
            </a:r>
            <a:r>
              <a:rPr lang="zh-CN" altLang="en-US" dirty="0">
                <a:latin typeface="+mj-lt"/>
                <a:ea typeface="+mj-ea"/>
                <a:sym typeface="+mn-ea"/>
              </a:rPr>
              <a:t>概述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635" y="-635"/>
            <a:ext cx="12193270" cy="6858000"/>
          </a:xfrm>
        </p:spPr>
        <p:txBody>
          <a:bodyPr>
            <a:noAutofit/>
          </a:bodyPr>
          <a:p>
            <a:r>
              <a:rPr sz="2000">
                <a:sym typeface="+mn-ea"/>
              </a:rPr>
              <a:t>Python 特点</a:t>
            </a:r>
            <a:endParaRPr lang="zh-CN" altLang="en-US" sz="2000"/>
          </a:p>
          <a:p>
            <a:r>
              <a:rPr lang="zh-CN" altLang="en-US" sz="2000"/>
              <a:t>1.易于学习：Python有相对较少的关键字，结构简单，语法</a:t>
            </a:r>
            <a:r>
              <a:rPr sz="2000">
                <a:sym typeface="+mn-ea"/>
              </a:rPr>
              <a:t>明确</a:t>
            </a:r>
            <a:r>
              <a:rPr lang="zh-CN" altLang="en-US" sz="2000"/>
              <a:t>，学习起来更加简单。</a:t>
            </a:r>
            <a:endParaRPr lang="zh-CN" altLang="en-US" sz="2000"/>
          </a:p>
          <a:p>
            <a:r>
              <a:rPr lang="zh-CN" altLang="en-US" sz="2000"/>
              <a:t>2.易于阅读：Python代码定义的更清晰。</a:t>
            </a:r>
            <a:endParaRPr lang="zh-CN" altLang="en-US" sz="2000"/>
          </a:p>
          <a:p>
            <a:r>
              <a:rPr lang="zh-CN" altLang="en-US" sz="2000"/>
              <a:t>3.易于维护：Python的成功在于它的源代码是相当容易维护的。</a:t>
            </a:r>
            <a:endParaRPr lang="zh-CN" altLang="en-US" sz="2000"/>
          </a:p>
          <a:p>
            <a:r>
              <a:rPr lang="zh-CN" altLang="en-US" sz="2000"/>
              <a:t>4.一个广泛的标准库：Python的最大的优势之一是丰富的库，跨平台的，在UNIX，Windows和Macintosh兼容很好。</a:t>
            </a:r>
            <a:endParaRPr lang="zh-CN" altLang="en-US" sz="2000"/>
          </a:p>
          <a:p>
            <a:r>
              <a:rPr lang="zh-CN" altLang="en-US" sz="2000"/>
              <a:t>5.互动模式：互动模式的支持，您可以从终端输入执行代码并获得结果的语言，互动的测试和调试代码片断。</a:t>
            </a:r>
            <a:endParaRPr lang="zh-CN" altLang="en-US" sz="2000"/>
          </a:p>
          <a:p>
            <a:r>
              <a:rPr lang="zh-CN" altLang="en-US" sz="2000"/>
              <a:t>6.可移植：基于其开放源代码的特性，Python已经被移植到许多平台。</a:t>
            </a:r>
            <a:endParaRPr lang="zh-CN" altLang="en-US" sz="2000"/>
          </a:p>
          <a:p>
            <a:r>
              <a:rPr lang="zh-CN" altLang="en-US" sz="2000"/>
              <a:t>7.可扩展：如果你需要一段运行很快的关键代码，或者是想要编写一些不愿开放的算法，你可以使用C或C++完成那部分程序，然后从你的Python程序中调用。</a:t>
            </a:r>
            <a:endParaRPr lang="zh-CN" altLang="en-US" sz="2000"/>
          </a:p>
          <a:p>
            <a:r>
              <a:rPr lang="zh-CN" altLang="en-US" sz="2000"/>
              <a:t>8.数据库：Python提供所有主要的商业数据库的接口。</a:t>
            </a:r>
            <a:endParaRPr lang="zh-CN" altLang="en-US" sz="2000"/>
          </a:p>
          <a:p>
            <a:r>
              <a:rPr lang="zh-CN" altLang="en-US" sz="2000"/>
              <a:t>9.GUI编程：Python支持GUI可以创建和移植到许多系统调用。</a:t>
            </a:r>
            <a:endParaRPr lang="zh-CN" altLang="en-US" sz="2000"/>
          </a:p>
          <a:p>
            <a:r>
              <a:rPr lang="zh-CN" altLang="en-US" sz="2000"/>
              <a:t>10.可嵌入: 你可以将Python嵌入到C/C++程序，让你的程序的用户获得"脚本化"的能力。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1.1 </a:t>
            </a:r>
            <a:r>
              <a:rPr lang="en-US" altLang="zh-CN" sz="3200" dirty="0">
                <a:hlinkClick r:id="rId1" action="ppaction://hlinksldjump"/>
              </a:rPr>
              <a:t>Python</a:t>
            </a:r>
            <a:r>
              <a:rPr sz="3200" dirty="0">
                <a:hlinkClick r:id="rId1" action="ppaction://hlinksldjump"/>
              </a:rPr>
              <a:t>简介</a:t>
            </a:r>
            <a:endParaRPr lang="zh-CN" altLang="en-US" sz="3200" dirty="0"/>
          </a:p>
          <a:p>
            <a:r>
              <a:rPr lang="en-US" altLang="zh-CN" sz="3200" dirty="0"/>
              <a:t>1.2 </a:t>
            </a:r>
            <a:r>
              <a:rPr lang="en-US" altLang="zh-CN" sz="3200" dirty="0">
                <a:hlinkClick r:id="rId2" action="ppaction://hlinksldjump"/>
              </a:rPr>
              <a:t>Python</a:t>
            </a:r>
            <a:r>
              <a:rPr sz="3200" dirty="0">
                <a:hlinkClick r:id="rId2" action="ppaction://hlinksldjump"/>
              </a:rPr>
              <a:t>开发环境</a:t>
            </a:r>
            <a:endParaRPr lang="zh-CN" altLang="en-US" sz="3200" dirty="0"/>
          </a:p>
          <a:p>
            <a:r>
              <a:rPr lang="en-US" altLang="zh-CN" sz="3200" dirty="0"/>
              <a:t>1.3 </a:t>
            </a:r>
            <a:r>
              <a:rPr sz="3200" dirty="0">
                <a:hlinkClick r:id="rId3" action="ppaction://hlinksldjump"/>
              </a:rPr>
              <a:t>编写并运行一个</a:t>
            </a:r>
            <a:r>
              <a:rPr lang="en-US" altLang="zh-CN" sz="3200" dirty="0">
                <a:hlinkClick r:id="rId3" action="ppaction://hlinksldjump"/>
              </a:rPr>
              <a:t>Python</a:t>
            </a:r>
            <a:r>
              <a:rPr sz="3200" dirty="0">
                <a:hlinkClick r:id="rId3" action="ppaction://hlinksldjump"/>
              </a:rPr>
              <a:t>程序</a:t>
            </a:r>
            <a:endParaRPr lang="zh-CN" altLang="en-US" sz="3200" dirty="0"/>
          </a:p>
          <a:p>
            <a:r>
              <a:rPr lang="en-US" altLang="zh-CN" sz="3200" dirty="0"/>
              <a:t>1.4 </a:t>
            </a:r>
            <a:r>
              <a:rPr sz="3200" dirty="0">
                <a:hlinkClick r:id="rId4" action="ppaction://hlinksldjump"/>
              </a:rPr>
              <a:t>安装扩展库的方法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349885" y="1944370"/>
            <a:ext cx="9207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rgbClr val="FF0000"/>
                </a:solidFill>
                <a:cs typeface="Arial" panose="020B0604020202020204" pitchFamily="34" charset="0"/>
              </a:rPr>
              <a:t>√</a:t>
            </a:r>
            <a:endParaRPr lang="zh-CN" altLang="en-US" sz="440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1.2 Python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开发环境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1.2.1 Python</a:t>
            </a:r>
            <a:r>
              <a:rPr lang="zh-CN" altLang="en-US" dirty="0"/>
              <a:t>语言解释器的下载与安装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556792"/>
            <a:ext cx="10852150" cy="4784318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altLang="zh-CN" dirty="0" smtClean="0"/>
              <a:t>Python</a:t>
            </a:r>
            <a:r>
              <a:rPr lang="zh-CN" altLang="en-US" dirty="0"/>
              <a:t>官网下载页面的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 smtClean="0">
                <a:hlinkClick r:id="rId1"/>
              </a:rPr>
              <a:t>https</a:t>
            </a:r>
            <a:r>
              <a:rPr lang="en-US" altLang="zh-CN" dirty="0">
                <a:hlinkClick r:id="rId1"/>
              </a:rPr>
              <a:t>://www.python.org/downloads</a:t>
            </a:r>
            <a:r>
              <a:rPr lang="en-US" altLang="zh-CN" dirty="0" smtClean="0">
                <a:hlinkClick r:id="rId1"/>
              </a:rPr>
              <a:t>/</a:t>
            </a:r>
            <a:endParaRPr lang="en-US" altLang="zh-CN" dirty="0" smtClean="0"/>
          </a:p>
          <a:p>
            <a:r>
              <a:rPr lang="zh-CN" altLang="en-US" dirty="0"/>
              <a:t>本</a:t>
            </a:r>
            <a:r>
              <a:rPr lang="zh-CN" altLang="en-US" dirty="0" smtClean="0"/>
              <a:t>书使用</a:t>
            </a:r>
            <a:r>
              <a:rPr lang="en-US" altLang="zh-CN" dirty="0" smtClean="0"/>
              <a:t>Python </a:t>
            </a:r>
            <a:r>
              <a:rPr lang="en-US" altLang="zh-CN" dirty="0"/>
              <a:t>3.5.2</a:t>
            </a:r>
            <a:r>
              <a:rPr lang="zh-CN" altLang="en-US" dirty="0"/>
              <a:t>版本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1.2.1 Python</a:t>
            </a:r>
            <a:r>
              <a:rPr lang="zh-CN" altLang="en-US" dirty="0"/>
              <a:t>语言解释器的下载与安装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务必</a:t>
            </a:r>
            <a:r>
              <a:rPr lang="zh-CN" altLang="zh-CN" dirty="0"/>
              <a:t>勾选“</a:t>
            </a:r>
            <a:r>
              <a:rPr lang="en-US" altLang="zh-CN" dirty="0"/>
              <a:t>Add Python 3.5 to PATH</a:t>
            </a:r>
            <a:r>
              <a:rPr lang="zh-CN" altLang="zh-CN" dirty="0"/>
              <a:t>”</a:t>
            </a:r>
            <a:r>
              <a:rPr lang="zh-CN" altLang="zh-CN" dirty="0" smtClean="0"/>
              <a:t>复选框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该选项用于安装</a:t>
            </a:r>
            <a:r>
              <a:rPr lang="en-US" altLang="zh-CN" dirty="0" smtClean="0"/>
              <a:t>pip</a:t>
            </a:r>
            <a:r>
              <a:rPr lang="zh-CN" altLang="en-US" dirty="0" smtClean="0"/>
              <a:t>工具包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015880" y="2549894"/>
          <a:ext cx="6403312" cy="397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BMP 图像" r:id="rId1" imgW="6343650" imgH="3905250" progId="Paint.Picture">
                  <p:embed/>
                </p:oleObj>
              </mc:Choice>
              <mc:Fallback>
                <p:oleObj name="BMP 图像" r:id="rId1" imgW="6343650" imgH="390525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880" y="2549894"/>
                        <a:ext cx="6403312" cy="3975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的常用开发环境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IDLE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Python's </a:t>
            </a:r>
            <a:r>
              <a:rPr lang="en-US" altLang="zh-CN" dirty="0"/>
              <a:t>Integrated </a:t>
            </a:r>
            <a:r>
              <a:rPr lang="en-US" altLang="zh-CN" dirty="0" err="1"/>
              <a:t>DeveLopment</a:t>
            </a:r>
            <a:r>
              <a:rPr lang="en-US" altLang="zh-CN" dirty="0"/>
              <a:t> Environment</a:t>
            </a:r>
            <a:r>
              <a:rPr lang="zh-CN" altLang="en-US" dirty="0" smtClean="0"/>
              <a:t>，是</a:t>
            </a:r>
            <a:r>
              <a:rPr lang="en-US" altLang="zh-CN" dirty="0"/>
              <a:t>Python</a:t>
            </a:r>
            <a:r>
              <a:rPr lang="zh-CN" altLang="en-US" dirty="0"/>
              <a:t>自带的一个</a:t>
            </a:r>
            <a:r>
              <a:rPr lang="en-US" altLang="zh-CN" dirty="0"/>
              <a:t>IDE</a:t>
            </a:r>
            <a:r>
              <a:rPr lang="zh-CN" altLang="en-US" dirty="0" smtClean="0"/>
              <a:t>，一</a:t>
            </a:r>
            <a:r>
              <a:rPr lang="zh-CN" altLang="en-US" dirty="0"/>
              <a:t>个简洁实用的</a:t>
            </a:r>
            <a:r>
              <a:rPr lang="zh-CN" altLang="en-US" dirty="0" smtClean="0"/>
              <a:t>编辑器</a:t>
            </a:r>
            <a:endParaRPr lang="en-US" altLang="zh-CN" dirty="0" smtClean="0"/>
          </a:p>
          <a:p>
            <a:r>
              <a:rPr lang="en-US" altLang="zh-CN" dirty="0" err="1" smtClean="0"/>
              <a:t>PyCharm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</a:t>
            </a:r>
            <a:r>
              <a:rPr lang="en-US" altLang="zh-CN" dirty="0" err="1"/>
              <a:t>JetBrains</a:t>
            </a:r>
            <a:r>
              <a:rPr lang="zh-CN" altLang="en-US" dirty="0"/>
              <a:t>打造的一个</a:t>
            </a:r>
            <a:r>
              <a:rPr lang="en-US" altLang="zh-CN" dirty="0"/>
              <a:t>Python IDE</a:t>
            </a:r>
            <a:r>
              <a:rPr lang="zh-CN" altLang="en-US" dirty="0"/>
              <a:t>，带有一整套可以帮助用户在使用</a:t>
            </a:r>
            <a:r>
              <a:rPr lang="en-US" altLang="zh-CN" dirty="0"/>
              <a:t>Python</a:t>
            </a:r>
            <a:r>
              <a:rPr lang="zh-CN" altLang="en-US" dirty="0"/>
              <a:t>语言开发时提高效率的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PyCharm</a:t>
            </a:r>
            <a:r>
              <a:rPr lang="zh-CN" altLang="en-US" dirty="0"/>
              <a:t>的安装（选修）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官网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 smtClean="0">
                <a:hlinkClick r:id="rId1"/>
              </a:rPr>
              <a:t>https</a:t>
            </a:r>
            <a:r>
              <a:rPr lang="en-US" altLang="zh-CN" dirty="0">
                <a:hlinkClick r:id="rId1"/>
              </a:rPr>
              <a:t>://www.jetbrains.com/pycharm</a:t>
            </a:r>
            <a:r>
              <a:rPr lang="en-US" altLang="zh-CN" dirty="0" smtClean="0">
                <a:hlinkClick r:id="rId1"/>
              </a:rPr>
              <a:t>/</a:t>
            </a:r>
            <a:endParaRPr lang="en-US" altLang="zh-CN" dirty="0" smtClean="0"/>
          </a:p>
          <a:p>
            <a:r>
              <a:rPr lang="en-US" altLang="zh-CN" dirty="0" err="1"/>
              <a:t>PyCharm</a:t>
            </a:r>
            <a:r>
              <a:rPr lang="zh-CN" altLang="en-US" dirty="0"/>
              <a:t>有</a:t>
            </a:r>
            <a:r>
              <a:rPr lang="en-US" altLang="zh-CN" dirty="0"/>
              <a:t>Professional</a:t>
            </a:r>
            <a:r>
              <a:rPr lang="zh-CN" altLang="en-US" dirty="0"/>
              <a:t>（专业版）和</a:t>
            </a:r>
            <a:r>
              <a:rPr lang="en-US" altLang="zh-CN" dirty="0"/>
              <a:t>Community</a:t>
            </a:r>
            <a:r>
              <a:rPr lang="zh-CN" altLang="en-US" dirty="0"/>
              <a:t>（社区版）两个</a:t>
            </a:r>
            <a:r>
              <a:rPr lang="zh-CN" altLang="en-US" dirty="0" smtClean="0"/>
              <a:t>版本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1.1 </a:t>
            </a:r>
            <a:r>
              <a:rPr lang="en-US" altLang="zh-CN" sz="3200" dirty="0">
                <a:hlinkClick r:id="rId1" action="ppaction://hlinksldjump"/>
              </a:rPr>
              <a:t>Python</a:t>
            </a:r>
            <a:r>
              <a:rPr sz="3200" dirty="0">
                <a:hlinkClick r:id="rId1" action="ppaction://hlinksldjump"/>
              </a:rPr>
              <a:t>简介</a:t>
            </a:r>
            <a:endParaRPr lang="zh-CN" altLang="en-US" sz="3200" dirty="0"/>
          </a:p>
          <a:p>
            <a:r>
              <a:rPr lang="en-US" altLang="zh-CN" sz="3200" dirty="0"/>
              <a:t>1.2 </a:t>
            </a:r>
            <a:r>
              <a:rPr lang="en-US" altLang="zh-CN" sz="3200" dirty="0">
                <a:hlinkClick r:id="rId2" action="ppaction://hlinksldjump"/>
              </a:rPr>
              <a:t>Python</a:t>
            </a:r>
            <a:r>
              <a:rPr sz="3200" dirty="0">
                <a:hlinkClick r:id="rId2" action="ppaction://hlinksldjump"/>
              </a:rPr>
              <a:t>开发环境</a:t>
            </a:r>
            <a:endParaRPr lang="zh-CN" altLang="en-US" sz="3200" dirty="0"/>
          </a:p>
          <a:p>
            <a:r>
              <a:rPr lang="en-US" altLang="zh-CN" sz="3200" dirty="0"/>
              <a:t>1.3 </a:t>
            </a:r>
            <a:r>
              <a:rPr sz="3200" dirty="0">
                <a:hlinkClick r:id="rId3" action="ppaction://hlinksldjump"/>
              </a:rPr>
              <a:t>编写并运行一个</a:t>
            </a:r>
            <a:r>
              <a:rPr lang="en-US" altLang="zh-CN" sz="3200" dirty="0">
                <a:hlinkClick r:id="rId3" action="ppaction://hlinksldjump"/>
              </a:rPr>
              <a:t>Python</a:t>
            </a:r>
            <a:r>
              <a:rPr sz="3200" dirty="0">
                <a:hlinkClick r:id="rId3" action="ppaction://hlinksldjump"/>
              </a:rPr>
              <a:t>程序</a:t>
            </a:r>
            <a:endParaRPr lang="zh-CN" altLang="en-US" sz="3200" dirty="0"/>
          </a:p>
          <a:p>
            <a:r>
              <a:rPr lang="en-US" altLang="zh-CN" sz="3200" dirty="0"/>
              <a:t>1.4 </a:t>
            </a:r>
            <a:r>
              <a:rPr sz="3200" dirty="0">
                <a:hlinkClick r:id="rId4" action="ppaction://hlinksldjump"/>
              </a:rPr>
              <a:t>安装扩展库的方法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304800" y="2670175"/>
            <a:ext cx="9207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rgbClr val="FF0000"/>
                </a:solidFill>
                <a:cs typeface="Arial" panose="020B0604020202020204" pitchFamily="34" charset="0"/>
              </a:rPr>
              <a:t>√</a:t>
            </a:r>
            <a:endParaRPr lang="zh-CN" altLang="en-US" sz="440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882775" y="2292350"/>
            <a:ext cx="8684895" cy="2110740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编写并运行一个</a:t>
            </a:r>
            <a:r>
              <a:rPr lang="en-US" altLang="zh-CN" kern="1200" dirty="0">
                <a:latin typeface="+mj-lt"/>
                <a:ea typeface="+mj-ea"/>
                <a:cs typeface="+mj-cs"/>
              </a:rPr>
              <a:t>Python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程序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en-US" altLang="zh-CN" dirty="0"/>
              <a:t>Python</a:t>
            </a:r>
            <a:r>
              <a:rPr lang="zh-CN" altLang="en-US" dirty="0"/>
              <a:t>程序有两种方式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63717" y="2170472"/>
            <a:ext cx="3060927" cy="3580223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7760" rIns="180000" bIns="37760"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指</a:t>
            </a:r>
            <a:r>
              <a:rPr lang="en-US" altLang="zh-CN" sz="2400" dirty="0">
                <a:solidFill>
                  <a:schemeClr val="tx1"/>
                </a:solidFill>
              </a:rPr>
              <a:t>Python</a:t>
            </a:r>
            <a:r>
              <a:rPr lang="zh-CN" altLang="en-US" sz="2400" dirty="0">
                <a:solidFill>
                  <a:schemeClr val="tx1"/>
                </a:solidFill>
              </a:rPr>
              <a:t>的指令逐条输入并由</a:t>
            </a:r>
            <a:r>
              <a:rPr lang="en-US" altLang="zh-CN" sz="2400" dirty="0">
                <a:solidFill>
                  <a:schemeClr val="tx1"/>
                </a:solidFill>
              </a:rPr>
              <a:t>Python</a:t>
            </a:r>
            <a:r>
              <a:rPr lang="zh-CN" altLang="en-US" sz="2400" dirty="0">
                <a:solidFill>
                  <a:schemeClr val="tx1"/>
                </a:solidFill>
              </a:rPr>
              <a:t>解释器逐条执行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2463717" y="1844824"/>
            <a:ext cx="3060927" cy="651295"/>
          </a:xfrm>
          <a:prstGeom prst="homePlate">
            <a:avLst>
              <a:gd name="adj" fmla="val 63872"/>
            </a:avLst>
          </a:prstGeom>
          <a:solidFill>
            <a:schemeClr val="accent1">
              <a:lumMod val="50000"/>
            </a:schemeClr>
          </a:solidFill>
          <a:ln w="9525">
            <a:noFill/>
            <a:miter lim="800000"/>
          </a:ln>
        </p:spPr>
        <p:txBody>
          <a:bodyPr wrap="none" lIns="75520" tIns="37760" rIns="75520" bIns="37760" anchor="ctr"/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交互式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2170472"/>
            <a:ext cx="3060927" cy="3580223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7760" rIns="180000" bIns="37760"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将</a:t>
            </a:r>
            <a:r>
              <a:rPr lang="zh-CN" altLang="en-US" sz="2400" dirty="0">
                <a:solidFill>
                  <a:schemeClr val="tx1"/>
                </a:solidFill>
              </a:rPr>
              <a:t>需要执行的多条语句存放在文件</a:t>
            </a:r>
            <a:r>
              <a:rPr lang="zh-CN" altLang="en-US" sz="2400" dirty="0" smtClean="0">
                <a:solidFill>
                  <a:schemeClr val="tx1"/>
                </a:solidFill>
              </a:rPr>
              <a:t>中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 flipH="1">
            <a:off x="6096000" y="1844824"/>
            <a:ext cx="3060927" cy="651295"/>
          </a:xfrm>
          <a:prstGeom prst="homePlate">
            <a:avLst>
              <a:gd name="adj" fmla="val 63872"/>
            </a:avLst>
          </a:prstGeom>
          <a:solidFill>
            <a:schemeClr val="accent1">
              <a:lumMod val="75000"/>
            </a:schemeClr>
          </a:solidFill>
          <a:ln w="9525">
            <a:noFill/>
            <a:miter lim="800000"/>
          </a:ln>
        </p:spPr>
        <p:txBody>
          <a:bodyPr wrap="none" lIns="75520" tIns="37760" rIns="75520" bIns="37760" anchor="ctr"/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文件式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1.1 </a:t>
            </a:r>
            <a:r>
              <a:rPr lang="en-US" altLang="zh-CN" sz="3200" dirty="0">
                <a:hlinkClick r:id="rId1" action="ppaction://hlinksldjump"/>
              </a:rPr>
              <a:t>Python</a:t>
            </a:r>
            <a:r>
              <a:rPr sz="3200" dirty="0">
                <a:hlinkClick r:id="rId1" action="ppaction://hlinksldjump"/>
              </a:rPr>
              <a:t>简介</a:t>
            </a:r>
            <a:endParaRPr lang="zh-CN" altLang="en-US" sz="3200" dirty="0"/>
          </a:p>
          <a:p>
            <a:r>
              <a:rPr lang="en-US" altLang="zh-CN" sz="3200" dirty="0"/>
              <a:t>1.2 </a:t>
            </a:r>
            <a:r>
              <a:rPr lang="en-US" altLang="zh-CN" sz="3200" dirty="0">
                <a:hlinkClick r:id="rId2" action="ppaction://hlinksldjump"/>
              </a:rPr>
              <a:t>Python</a:t>
            </a:r>
            <a:r>
              <a:rPr sz="3200" dirty="0">
                <a:hlinkClick r:id="rId2" action="ppaction://hlinksldjump"/>
              </a:rPr>
              <a:t>开发环境</a:t>
            </a:r>
            <a:endParaRPr lang="zh-CN" altLang="en-US" sz="3200" dirty="0"/>
          </a:p>
          <a:p>
            <a:r>
              <a:rPr lang="en-US" altLang="zh-CN" sz="3200" dirty="0"/>
              <a:t>1.3 </a:t>
            </a:r>
            <a:r>
              <a:rPr sz="3200" dirty="0">
                <a:hlinkClick r:id="rId3" action="ppaction://hlinksldjump"/>
              </a:rPr>
              <a:t>编写并运行一个</a:t>
            </a:r>
            <a:r>
              <a:rPr lang="en-US" altLang="zh-CN" sz="3200" dirty="0">
                <a:hlinkClick r:id="rId3" action="ppaction://hlinksldjump"/>
              </a:rPr>
              <a:t>Python</a:t>
            </a:r>
            <a:r>
              <a:rPr sz="3200" dirty="0">
                <a:hlinkClick r:id="rId3" action="ppaction://hlinksldjump"/>
              </a:rPr>
              <a:t>程序</a:t>
            </a:r>
            <a:endParaRPr lang="zh-CN" altLang="en-US" sz="3200" dirty="0"/>
          </a:p>
          <a:p>
            <a:r>
              <a:rPr lang="en-US" altLang="zh-CN" sz="3200" dirty="0"/>
              <a:t>1.4 </a:t>
            </a:r>
            <a:r>
              <a:rPr sz="3200" dirty="0">
                <a:hlinkClick r:id="rId4" action="ppaction://hlinksldjump"/>
              </a:rPr>
              <a:t>安装扩展库的方法</a:t>
            </a:r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349885" y="1287145"/>
            <a:ext cx="9207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solidFill>
                  <a:srgbClr val="FF0000"/>
                </a:solidFill>
                <a:cs typeface="Arial" panose="020B0604020202020204" pitchFamily="34" charset="0"/>
              </a:rPr>
              <a:t>√</a:t>
            </a:r>
            <a:endParaRPr lang="zh-CN" altLang="en-US" sz="440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1.3.1 </a:t>
            </a:r>
            <a:r>
              <a:rPr lang="zh-CN" altLang="en-US" dirty="0" smtClean="0"/>
              <a:t>交互式</a:t>
            </a:r>
            <a:r>
              <a:rPr lang="zh-CN" altLang="en-US" dirty="0"/>
              <a:t>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4784"/>
            <a:ext cx="10852150" cy="4856326"/>
          </a:xfrm>
        </p:spPr>
        <p:txBody>
          <a:bodyPr/>
          <a:lstStyle/>
          <a:p>
            <a:r>
              <a:rPr lang="zh-CN" altLang="en-US" dirty="0"/>
              <a:t>第一种交互式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开始菜单中单击</a:t>
            </a:r>
            <a:r>
              <a:rPr lang="en-US" altLang="zh-CN" dirty="0"/>
              <a:t>Python</a:t>
            </a:r>
            <a:r>
              <a:rPr lang="zh-CN" altLang="en-US" dirty="0"/>
              <a:t>图标“</a:t>
            </a:r>
            <a:r>
              <a:rPr lang="en-US" altLang="zh-CN" dirty="0"/>
              <a:t>Python 3.5 (64-bit</a:t>
            </a:r>
            <a:r>
              <a:rPr lang="en-US" altLang="zh-CN" dirty="0" smtClean="0"/>
              <a:t>)”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命令提示符</a:t>
            </a:r>
            <a:r>
              <a:rPr lang="en-US" altLang="zh-CN" dirty="0"/>
              <a:t>&gt;&gt;&gt;</a:t>
            </a:r>
            <a:r>
              <a:rPr lang="zh-CN" altLang="en-US" dirty="0"/>
              <a:t>后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指令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3771024"/>
            <a:ext cx="3110704" cy="234262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60616" y="4671856"/>
            <a:ext cx="2641358" cy="540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-1" r="1524" b="56803"/>
          <a:stretch>
            <a:fillRect/>
          </a:stretch>
        </p:blipFill>
        <p:spPr>
          <a:xfrm>
            <a:off x="4007768" y="3781199"/>
            <a:ext cx="7949615" cy="2322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1.3.1 </a:t>
            </a:r>
            <a:r>
              <a:rPr lang="zh-CN" altLang="en-US" dirty="0" smtClean="0"/>
              <a:t>交互式</a:t>
            </a:r>
            <a:r>
              <a:rPr lang="zh-CN" altLang="en-US" dirty="0"/>
              <a:t>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4784"/>
            <a:ext cx="10852150" cy="4856326"/>
          </a:xfrm>
        </p:spPr>
        <p:txBody>
          <a:bodyPr/>
          <a:lstStyle/>
          <a:p>
            <a:r>
              <a:rPr lang="zh-CN" altLang="en-US" dirty="0" smtClean="0"/>
              <a:t>第二种</a:t>
            </a:r>
            <a:r>
              <a:rPr lang="zh-CN" altLang="en-US" dirty="0"/>
              <a:t>交互式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在开始菜单中单击图标“</a:t>
            </a:r>
            <a:r>
              <a:rPr lang="en-US" altLang="zh-CN" dirty="0"/>
              <a:t>IDLE (Python 3.5 64-bit</a:t>
            </a:r>
            <a:r>
              <a:rPr lang="en-US" altLang="zh-CN" dirty="0" smtClean="0"/>
              <a:t>)”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命令提示符</a:t>
            </a:r>
            <a:r>
              <a:rPr lang="en-US" altLang="zh-CN" dirty="0"/>
              <a:t>&gt;&gt;&gt;</a:t>
            </a:r>
            <a:r>
              <a:rPr lang="zh-CN" altLang="en-US" dirty="0"/>
              <a:t>后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指令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3771024"/>
            <a:ext cx="3110704" cy="234262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69925" y="4202169"/>
            <a:ext cx="2641358" cy="540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b="50427"/>
          <a:stretch>
            <a:fillRect/>
          </a:stretch>
        </p:blipFill>
        <p:spPr>
          <a:xfrm>
            <a:off x="4079775" y="3750626"/>
            <a:ext cx="7802375" cy="2342670"/>
          </a:xfrm>
          <a:prstGeom prst="rect">
            <a:avLst/>
          </a:prstGeom>
        </p:spPr>
      </p:pic>
      <p:sp>
        <p:nvSpPr>
          <p:cNvPr id="5" name="五角星 4"/>
          <p:cNvSpPr/>
          <p:nvPr/>
        </p:nvSpPr>
        <p:spPr>
          <a:xfrm>
            <a:off x="10553065" y="2414905"/>
            <a:ext cx="1151890" cy="10801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IDLE</a:t>
            </a:r>
            <a:r>
              <a:rPr dirty="0"/>
              <a:t>交互式界面</a:t>
            </a:r>
            <a:r>
              <a:rPr lang="zh-CN" altLang="en-US" dirty="0"/>
              <a:t>的一些常用快捷键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</a:t>
            </a:r>
            <a:r>
              <a:rPr lang="zh-CN" altLang="en-US" dirty="0"/>
              <a:t>的</a:t>
            </a:r>
            <a:r>
              <a:rPr lang="zh-CN" altLang="en-US" dirty="0" smtClean="0"/>
              <a:t>命令提示</a:t>
            </a:r>
            <a:r>
              <a:rPr lang="zh-CN" altLang="en-US" dirty="0"/>
              <a:t>符</a:t>
            </a:r>
            <a:r>
              <a:rPr lang="en-US" altLang="zh-CN" dirty="0"/>
              <a:t>&gt;&gt;&gt;</a:t>
            </a:r>
            <a:r>
              <a:rPr lang="zh-CN" altLang="en-US" dirty="0" smtClean="0"/>
              <a:t>后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Alt+P</a:t>
            </a:r>
            <a:r>
              <a:rPr lang="zh-CN" altLang="en-US" dirty="0"/>
              <a:t>浏览历史命令中的上一条</a:t>
            </a:r>
            <a:r>
              <a:rPr lang="zh-CN" altLang="en-US" dirty="0" smtClean="0"/>
              <a:t>命令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Alt+N</a:t>
            </a:r>
            <a:r>
              <a:rPr lang="zh-CN" altLang="en-US" dirty="0"/>
              <a:t>浏览历史命令中的下一条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>
                <a:sym typeface="+mn-ea"/>
              </a:rPr>
              <a:t>1.3.2 </a:t>
            </a:r>
            <a:r>
              <a:rPr smtClean="0">
                <a:sym typeface="+mn-ea"/>
              </a:rPr>
              <a:t>文件</a:t>
            </a:r>
            <a:r>
              <a:rPr>
                <a:sym typeface="+mn-ea"/>
              </a:rPr>
              <a:t>式执行</a:t>
            </a:r>
            <a:r>
              <a:rPr lang="en-US" altLang="zh-CN">
                <a:sym typeface="+mn-ea"/>
              </a:rPr>
              <a:t>-------</a:t>
            </a:r>
            <a:r>
              <a:rPr>
                <a:sym typeface="+mn-ea"/>
              </a:rPr>
              <a:t>文件类型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.py</a:t>
            </a:r>
            <a:r>
              <a:rPr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：</a:t>
            </a: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源文件，由</a:t>
            </a: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解释器负责解释执行。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.pyw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：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源文件，常用于图形界面程序文件。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.pyc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：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字节码文件。</a:t>
            </a:r>
            <a:endParaRPr lang="zh-CN" altLang="en-US" dirty="0"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>
                <a:latin typeface="+mn-ea"/>
                <a:ea typeface="+mn-ea"/>
                <a:cs typeface="+mn-ea"/>
                <a:sym typeface="Arial" panose="020B0604020202020204" pitchFamily="34" charset="0"/>
              </a:rPr>
              <a:t>.pyd</a:t>
            </a:r>
            <a:r>
              <a:rPr>
                <a:latin typeface="+mn-ea"/>
                <a:ea typeface="+mn-ea"/>
                <a:cs typeface="+mn-ea"/>
                <a:sym typeface="Arial" panose="020B0604020202020204" pitchFamily="34" charset="0"/>
              </a:rPr>
              <a:t>：一般是由其他语言编写并编译的二进制文件，常用于实现某些软件工具的</a:t>
            </a:r>
            <a:r>
              <a:rPr lang="en-US" altLang="zh-CN">
                <a:latin typeface="+mn-ea"/>
                <a:ea typeface="+mn-ea"/>
                <a:cs typeface="+mn-ea"/>
                <a:sym typeface="Arial" panose="020B0604020202020204" pitchFamily="34" charset="0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Arial" panose="020B0604020202020204" pitchFamily="34" charset="0"/>
              </a:rPr>
              <a:t>编程接口插件或</a:t>
            </a:r>
            <a:r>
              <a:rPr lang="en-US" altLang="zh-CN">
                <a:latin typeface="+mn-ea"/>
                <a:ea typeface="+mn-ea"/>
                <a:cs typeface="+mn-ea"/>
                <a:sym typeface="Arial" panose="020B0604020202020204" pitchFamily="34" charset="0"/>
              </a:rPr>
              <a:t>Python</a:t>
            </a:r>
            <a:r>
              <a:rPr>
                <a:latin typeface="+mn-ea"/>
                <a:ea typeface="+mn-ea"/>
                <a:cs typeface="+mn-ea"/>
                <a:sym typeface="Arial" panose="020B0604020202020204" pitchFamily="34" charset="0"/>
              </a:rPr>
              <a:t>动态链接库。</a:t>
            </a:r>
            <a:endParaRPr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en-US" altLang="zh-CN">
                <a:solidFill>
                  <a:srgbClr val="414455"/>
                </a:solidFill>
                <a:latin typeface="微软雅黑" panose="020B0503020204020204" charset="-122"/>
                <a:sym typeface="+mn-ea"/>
              </a:rPr>
              <a:t>.pyo</a:t>
            </a:r>
            <a:r>
              <a:rPr>
                <a:solidFill>
                  <a:srgbClr val="414455"/>
                </a:solidFill>
                <a:latin typeface="微软雅黑" panose="020B0503020204020204" charset="-122"/>
                <a:sym typeface="+mn-ea"/>
              </a:rPr>
              <a:t>：</a:t>
            </a:r>
            <a:r>
              <a:rPr>
                <a:solidFill>
                  <a:srgbClr val="414455"/>
                </a:solidFill>
                <a:latin typeface="微软雅黑" panose="020B0503020204020204" charset="-122"/>
                <a:sym typeface="+mn-ea"/>
              </a:rPr>
              <a:t>优化编译后的程序，也是二进制文件，适合用于嵌入式系统</a:t>
            </a:r>
            <a:endParaRPr lang="zh-CN" altLang="en-US" dirty="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76119" y="3190382"/>
            <a:ext cx="1656000" cy="7426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87688" y="3212976"/>
            <a:ext cx="295232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1.3.2 </a:t>
            </a:r>
            <a:r>
              <a:rPr lang="zh-CN" altLang="en-US" dirty="0"/>
              <a:t>文件式执行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第一种文件式执行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zh-CN" altLang="en-US" dirty="0"/>
              <a:t>其他的编辑</a:t>
            </a:r>
            <a:r>
              <a:rPr lang="zh-CN" altLang="en-US" dirty="0" smtClean="0"/>
              <a:t>软件将</a:t>
            </a:r>
            <a:r>
              <a:rPr lang="zh-CN" altLang="en-US" dirty="0"/>
              <a:t>编写好的程序以扩展名为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的文件</a:t>
            </a:r>
            <a:r>
              <a:rPr lang="zh-CN" altLang="en-US" dirty="0" smtClean="0"/>
              <a:t>保存。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打开</a:t>
            </a:r>
            <a:r>
              <a:rPr lang="en-US" altLang="zh-CN" dirty="0"/>
              <a:t>Windows</a:t>
            </a:r>
            <a:r>
              <a:rPr lang="zh-CN" altLang="en-US" dirty="0"/>
              <a:t>的命令行</a:t>
            </a:r>
            <a:r>
              <a:rPr lang="zh-CN" altLang="en-US" dirty="0" smtClean="0"/>
              <a:t>窗口，</a:t>
            </a:r>
            <a:r>
              <a:rPr lang="zh-CN" altLang="en-US" dirty="0"/>
              <a:t>进入程序所在</a:t>
            </a:r>
            <a:r>
              <a:rPr lang="zh-CN" altLang="en-US" dirty="0" smtClean="0"/>
              <a:t>的目录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</a:t>
            </a:r>
            <a:r>
              <a:rPr lang="zh-CN" altLang="en-US" dirty="0"/>
              <a:t>命令“</a:t>
            </a:r>
            <a:r>
              <a:rPr lang="en-US" altLang="zh-CN" dirty="0"/>
              <a:t>python </a:t>
            </a:r>
            <a:r>
              <a:rPr lang="zh-CN" altLang="en-US" dirty="0" smtClean="0"/>
              <a:t>文件名</a:t>
            </a:r>
            <a:r>
              <a:rPr lang="en-US" altLang="zh-CN" dirty="0" smtClean="0"/>
              <a:t>.py”</a:t>
            </a:r>
            <a:r>
              <a:rPr lang="zh-CN" altLang="en-US" dirty="0"/>
              <a:t>或</a:t>
            </a:r>
            <a:r>
              <a:rPr lang="zh-CN" altLang="en-US" dirty="0" smtClean="0"/>
              <a:t>“</a:t>
            </a:r>
            <a:r>
              <a:rPr lang="zh-CN" altLang="en-US" dirty="0"/>
              <a:t>文件名</a:t>
            </a:r>
            <a:r>
              <a:rPr lang="en-US" altLang="zh-CN" dirty="0" smtClean="0"/>
              <a:t>.</a:t>
            </a:r>
            <a:r>
              <a:rPr lang="en-US" altLang="zh-CN" dirty="0"/>
              <a:t>py</a:t>
            </a:r>
            <a:r>
              <a:rPr lang="en-US" altLang="zh-CN" dirty="0" smtClean="0"/>
              <a:t>”</a:t>
            </a:r>
            <a:r>
              <a:rPr lang="zh-CN" altLang="en-US" dirty="0"/>
              <a:t>后按</a:t>
            </a:r>
            <a:r>
              <a:rPr lang="zh-CN" altLang="en-US" dirty="0" smtClean="0"/>
              <a:t>回车键</a:t>
            </a:r>
            <a:r>
              <a:rPr lang="zh-CN" altLang="en-US" dirty="0"/>
              <a:t>，即可</a:t>
            </a:r>
            <a:r>
              <a:rPr lang="zh-CN" altLang="en-US" dirty="0" smtClean="0"/>
              <a:t>运行</a:t>
            </a:r>
            <a:r>
              <a:rPr lang="en-US" altLang="zh-CN" dirty="0" smtClean="0"/>
              <a:t>.</a:t>
            </a:r>
            <a:r>
              <a:rPr lang="en-US" altLang="zh-CN" dirty="0"/>
              <a:t>py</a:t>
            </a:r>
            <a:r>
              <a:rPr lang="zh-CN" altLang="en-US" dirty="0"/>
              <a:t>程序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18511" r="50158" b="45531"/>
          <a:stretch>
            <a:fillRect/>
          </a:stretch>
        </p:blipFill>
        <p:spPr>
          <a:xfrm>
            <a:off x="6096000" y="4077072"/>
            <a:ext cx="5400600" cy="259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1.3.2 </a:t>
            </a:r>
            <a:r>
              <a:rPr lang="zh-CN" altLang="en-US" dirty="0"/>
              <a:t>文件式执行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第二种</a:t>
            </a:r>
            <a:r>
              <a:rPr lang="zh-CN" altLang="en-US" dirty="0"/>
              <a:t>文件式执行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打开</a:t>
            </a:r>
            <a:r>
              <a:rPr lang="en-US" altLang="zh-CN" dirty="0"/>
              <a:t>IDLE</a:t>
            </a:r>
            <a:r>
              <a:rPr lang="zh-CN" altLang="en-US" dirty="0" smtClean="0"/>
              <a:t>，选择</a:t>
            </a:r>
            <a:r>
              <a:rPr lang="zh-CN" altLang="en-US" dirty="0"/>
              <a:t>菜单</a:t>
            </a:r>
            <a:r>
              <a:rPr lang="en-US" altLang="zh-CN" dirty="0" smtClean="0"/>
              <a:t>File-</a:t>
            </a:r>
            <a:r>
              <a:rPr lang="en-US" altLang="zh-CN" dirty="0"/>
              <a:t>&gt;New File</a:t>
            </a:r>
            <a:r>
              <a:rPr lang="zh-CN" altLang="en-US" dirty="0"/>
              <a:t>或按快捷键</a:t>
            </a:r>
            <a:r>
              <a:rPr lang="en-US" altLang="zh-CN" dirty="0" err="1" smtClean="0"/>
              <a:t>Ctrl+N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在新窗口中输入代码，</a:t>
            </a:r>
            <a:r>
              <a:rPr lang="zh-CN" altLang="en-US" dirty="0"/>
              <a:t>并保存</a:t>
            </a:r>
            <a:r>
              <a:rPr lang="zh-CN" altLang="en-US" dirty="0" smtClean="0"/>
              <a:t>为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选择菜单</a:t>
            </a:r>
            <a:r>
              <a:rPr lang="en-US" altLang="zh-CN" dirty="0" smtClean="0"/>
              <a:t>Run-</a:t>
            </a:r>
            <a:r>
              <a:rPr lang="en-US" altLang="zh-CN" dirty="0"/>
              <a:t>&gt;Run Module</a:t>
            </a:r>
            <a:r>
              <a:rPr lang="zh-CN" altLang="en-US" dirty="0"/>
              <a:t>或按快捷键</a:t>
            </a:r>
            <a:r>
              <a:rPr lang="en-US" altLang="zh-CN" dirty="0" smtClean="0"/>
              <a:t>F5</a:t>
            </a:r>
            <a:r>
              <a:rPr lang="zh-CN" altLang="en-US" dirty="0" smtClean="0"/>
              <a:t>运行文件</a:t>
            </a:r>
            <a:endParaRPr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10603865" y="803910"/>
            <a:ext cx="1151890" cy="10801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spect="1"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23392" y="1124744"/>
          <a:ext cx="10608000" cy="5193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BMP 图像" r:id="rId1" imgW="9067800" imgH="4438650" progId="Paint.Picture">
                  <p:embed/>
                </p:oleObj>
              </mc:Choice>
              <mc:Fallback>
                <p:oleObj name="BMP 图像" r:id="rId1" imgW="9067800" imgH="443865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92" y="1124744"/>
                        <a:ext cx="10608000" cy="51939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第二种文件式执行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384032" y="3140968"/>
            <a:ext cx="2808312" cy="52322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程序窗口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271464" y="4149080"/>
            <a:ext cx="2808312" cy="52322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运行结果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IDLE</a:t>
            </a:r>
            <a:r>
              <a:rPr lang="zh-CN" altLang="en-US" dirty="0"/>
              <a:t>中的一些常用快捷键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IDLE</a:t>
            </a:r>
            <a:r>
              <a:rPr lang="zh-CN" altLang="en-US" dirty="0"/>
              <a:t>中</a:t>
            </a:r>
            <a:r>
              <a:rPr lang="zh-CN" altLang="en-US" dirty="0" smtClean="0"/>
              <a:t>进行</a:t>
            </a:r>
            <a:r>
              <a:rPr lang="zh-CN" altLang="en-US" dirty="0" smtClean="0"/>
              <a:t>程序</a:t>
            </a:r>
            <a:r>
              <a:rPr lang="zh-CN" altLang="en-US" dirty="0" smtClean="0"/>
              <a:t>文件输入时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83433" y="1877056"/>
          <a:ext cx="10297144" cy="4719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0071"/>
                <a:gridCol w="7657073"/>
              </a:tblGrid>
              <a:tr h="47198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快捷键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作用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Alt+/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自动补全代码（查找编辑器内已经写过的代码来补全）。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Ctrl+Shift+Space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补全代码提示。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Ctrl+]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增加当前行代码的缩进。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ctrl+[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减少当前行代码的缩进。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Alt+3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在当前行代码首字符前加注释标记</a:t>
                      </a:r>
                      <a:r>
                        <a:rPr lang="en-US" sz="2000" kern="100" dirty="0">
                          <a:effectLst/>
                        </a:rPr>
                        <a:t>##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Alt+4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减少在当前行代码首字符开始处的注释标记</a:t>
                      </a:r>
                      <a:r>
                        <a:rPr lang="en-US" sz="2000" kern="100" dirty="0">
                          <a:effectLst/>
                        </a:rPr>
                        <a:t>##</a:t>
                      </a:r>
                      <a:r>
                        <a:rPr lang="zh-CN" sz="2000" kern="100" dirty="0">
                          <a:effectLst/>
                        </a:rPr>
                        <a:t>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Ctrl+N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新建文件。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Ctrl+S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保存文件。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198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F5</a:t>
                      </a:r>
                      <a:endParaRPr lang="zh-CN" sz="2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运行文件。</a:t>
                      </a:r>
                      <a:endParaRPr lang="zh-CN" sz="2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1.3.3 </a:t>
            </a:r>
            <a:r>
              <a:rPr lang="zh-CN" altLang="en-US" dirty="0" smtClean="0"/>
              <a:t>使用</a:t>
            </a:r>
            <a:r>
              <a:rPr lang="en-US" altLang="zh-CN" dirty="0" err="1"/>
              <a:t>PyCharm</a:t>
            </a:r>
            <a:r>
              <a:rPr lang="zh-CN" altLang="en-US" dirty="0"/>
              <a:t>编写第一个程序（选修）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启动</a:t>
            </a:r>
            <a:r>
              <a:rPr lang="en-US" altLang="zh-CN" dirty="0" err="1"/>
              <a:t>PyCharm</a:t>
            </a:r>
            <a:r>
              <a:rPr lang="zh-CN" altLang="en-US" dirty="0"/>
              <a:t>后</a:t>
            </a:r>
            <a:r>
              <a:rPr lang="zh-CN" altLang="en-US" dirty="0" smtClean="0"/>
              <a:t>，选</a:t>
            </a:r>
            <a:r>
              <a:rPr lang="zh-CN" altLang="en-US" dirty="0"/>
              <a:t>“</a:t>
            </a:r>
            <a:r>
              <a:rPr lang="en-US" altLang="zh-CN" dirty="0"/>
              <a:t>Create New Project”</a:t>
            </a:r>
            <a:r>
              <a:rPr lang="zh-CN" altLang="en-US" dirty="0"/>
              <a:t>来新建一个项目。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424" y="2035380"/>
            <a:ext cx="6394336" cy="466089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787913" y="4248000"/>
            <a:ext cx="2641358" cy="3780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779905" y="2292350"/>
            <a:ext cx="8731885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1.4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安装扩展库的方法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16785" y="2292350"/>
            <a:ext cx="7759065" cy="1276350"/>
          </a:xfrm>
        </p:spPr>
        <p:txBody>
          <a:bodyPr/>
          <a:lstStyle/>
          <a:p>
            <a:r>
              <a:rPr lang="en-US" dirty="0">
                <a:latin typeface="+mj-lt"/>
                <a:ea typeface="+mj-ea"/>
                <a:sym typeface="+mn-ea"/>
              </a:rPr>
              <a:t>1.1 Python</a:t>
            </a:r>
            <a:r>
              <a:rPr lang="zh-CN" altLang="en-US" dirty="0">
                <a:latin typeface="+mj-lt"/>
                <a:ea typeface="+mj-ea"/>
                <a:sym typeface="+mn-ea"/>
              </a:rPr>
              <a:t>简介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</a:t>
            </a:r>
            <a:r>
              <a:rPr lang="zh-CN" altLang="en-US" dirty="0"/>
              <a:t>库概述</a:t>
            </a:r>
            <a:endParaRPr lang="zh-CN" altLang="en-US" dirty="0"/>
          </a:p>
        </p:txBody>
      </p:sp>
      <p:sp>
        <p:nvSpPr>
          <p:cNvPr id="4" name="同侧圆角矩形 3"/>
          <p:cNvSpPr/>
          <p:nvPr/>
        </p:nvSpPr>
        <p:spPr>
          <a:xfrm rot="5400000" flipH="1">
            <a:off x="7944421" y="14082"/>
            <a:ext cx="685707" cy="49447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bg1"/>
            </a:solidFill>
          </a:ln>
          <a:effectLst>
            <a:outerShdw blurRad="889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同侧圆角矩形 4"/>
          <p:cNvSpPr/>
          <p:nvPr/>
        </p:nvSpPr>
        <p:spPr>
          <a:xfrm rot="16200000">
            <a:off x="3305114" y="-766017"/>
            <a:ext cx="685707" cy="49447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bg1"/>
            </a:solidFill>
          </a:ln>
          <a:effectLst>
            <a:outerShdw blurRad="889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20"/>
          <p:cNvSpPr>
            <a:spLocks noChangeAspect="1"/>
          </p:cNvSpPr>
          <p:nvPr/>
        </p:nvSpPr>
        <p:spPr>
          <a:xfrm>
            <a:off x="4221649" y="1340065"/>
            <a:ext cx="3718062" cy="1512871"/>
          </a:xfrm>
          <a:prstGeom prst="ellipse">
            <a:avLst/>
          </a:prstGeom>
          <a:solidFill>
            <a:schemeClr val="bg1"/>
          </a:solidFill>
          <a:ln w="15875">
            <a:solidFill>
              <a:srgbClr val="20386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20"/>
          <p:cNvSpPr>
            <a:spLocks noChangeAspect="1"/>
          </p:cNvSpPr>
          <p:nvPr/>
        </p:nvSpPr>
        <p:spPr>
          <a:xfrm>
            <a:off x="4367808" y="1484784"/>
            <a:ext cx="3419818" cy="12290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/>
            </a:solidFill>
          </a:ln>
          <a:effectLst>
            <a:outerShdw blurRad="889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07838" y="1713701"/>
            <a:ext cx="2241020" cy="8125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代码复用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056" y="1484781"/>
            <a:ext cx="3138124" cy="4924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（应用程序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编程接口）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54052" y="2265957"/>
            <a:ext cx="1441003" cy="45345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开源库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24879" y="3459721"/>
            <a:ext cx="3060927" cy="2849600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7760" rIns="144000" bIns="37760" rtlCol="0" anchor="ctr"/>
          <a:lstStyle/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库</a:t>
            </a: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library</a:t>
            </a:r>
            <a:r>
              <a:rPr lang="zh-CN" altLang="en-US" sz="2400" dirty="0" smtClean="0">
                <a:solidFill>
                  <a:schemeClr val="tx1"/>
                </a:solidFill>
              </a:rPr>
              <a:t>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module</a:t>
            </a:r>
            <a:r>
              <a:rPr lang="zh-CN" altLang="en-US" sz="2400" dirty="0" smtClean="0">
                <a:solidFill>
                  <a:schemeClr val="tx1"/>
                </a:solidFill>
              </a:rPr>
              <a:t>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class</a:t>
            </a:r>
            <a:r>
              <a:rPr lang="zh-CN" altLang="en-US" sz="2400" dirty="0" smtClean="0">
                <a:solidFill>
                  <a:schemeClr val="tx1"/>
                </a:solidFill>
              </a:rPr>
              <a:t>）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程序包</a:t>
            </a: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Package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2624879" y="3134072"/>
            <a:ext cx="3060927" cy="651295"/>
          </a:xfrm>
          <a:prstGeom prst="homePlate">
            <a:avLst>
              <a:gd name="adj" fmla="val 63872"/>
            </a:avLst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 lIns="75520" tIns="37760" rIns="75520" bIns="37760"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可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复用代码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57162" y="3459720"/>
            <a:ext cx="3060927" cy="2849601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7760" rIns="180000" bIns="37760" rtlCol="0" anchor="ctr"/>
          <a:lstStyle/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标准库</a:t>
            </a:r>
            <a:r>
              <a:rPr lang="zh-CN" altLang="en-US" sz="2400" dirty="0" smtClean="0">
                <a:solidFill>
                  <a:schemeClr val="tx1"/>
                </a:solidFill>
              </a:rPr>
              <a:t>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内置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</a:rPr>
              <a:t>库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扩展库</a:t>
            </a:r>
            <a:r>
              <a:rPr lang="en-US" altLang="zh-CN" sz="2400" dirty="0" smtClean="0">
                <a:solidFill>
                  <a:schemeClr val="tx1"/>
                </a:solidFill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</a:rPr>
              <a:t>第三</a:t>
            </a:r>
            <a:r>
              <a:rPr lang="zh-CN" altLang="en-US" sz="2400" dirty="0">
                <a:solidFill>
                  <a:schemeClr val="tx1"/>
                </a:solidFill>
              </a:rPr>
              <a:t>方</a:t>
            </a:r>
            <a:r>
              <a:rPr lang="zh-CN" altLang="en-US" sz="2400" dirty="0" smtClean="0">
                <a:solidFill>
                  <a:schemeClr val="tx1"/>
                </a:solidFill>
              </a:rPr>
              <a:t>库</a:t>
            </a:r>
            <a:r>
              <a:rPr lang="en-US" altLang="zh-CN" sz="2400" dirty="0" smtClean="0">
                <a:solidFill>
                  <a:schemeClr val="tx1"/>
                </a:solidFill>
              </a:rPr>
              <a:t>)</a:t>
            </a:r>
            <a:r>
              <a:rPr lang="zh-CN" altLang="en-US" sz="2400" dirty="0" smtClean="0">
                <a:solidFill>
                  <a:schemeClr val="tx1"/>
                </a:solidFill>
              </a:rPr>
              <a:t>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</a:rPr>
              <a:t>其他的库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 bwMode="auto">
          <a:xfrm flipH="1">
            <a:off x="6257162" y="3134072"/>
            <a:ext cx="3060927" cy="651295"/>
          </a:xfrm>
          <a:prstGeom prst="homePlate">
            <a:avLst>
              <a:gd name="adj" fmla="val 63872"/>
            </a:avLst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 lIns="75520" tIns="37760" rIns="75520" bIns="37760" anchor="ctr"/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的库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255723" y="4737920"/>
            <a:ext cx="3912531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安装扩展库</a:t>
            </a:r>
            <a:endParaRPr lang="zh-CN" alt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4177612" y="1807118"/>
            <a:ext cx="1477521" cy="148823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round/>
          </a:ln>
          <a:effectLst/>
        </p:spPr>
        <p:txBody>
          <a:bodyPr wrap="none" lIns="81235" tIns="40618" rIns="81235" bIns="40618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177612" y="2251506"/>
            <a:ext cx="1477521" cy="1043843"/>
          </a:xfrm>
          <a:custGeom>
            <a:avLst/>
            <a:gdLst/>
            <a:ahLst/>
            <a:cxnLst/>
            <a:rect l="l" t="t" r="r" b="b"/>
            <a:pathLst>
              <a:path w="1667532" h="1169451">
                <a:moveTo>
                  <a:pt x="71654" y="0"/>
                </a:moveTo>
                <a:lnTo>
                  <a:pt x="1595878" y="0"/>
                </a:lnTo>
                <a:cubicBezTo>
                  <a:pt x="1642324" y="102389"/>
                  <a:pt x="1667532" y="216148"/>
                  <a:pt x="1667532" y="335794"/>
                </a:cubicBezTo>
                <a:cubicBezTo>
                  <a:pt x="1667532" y="796210"/>
                  <a:pt x="1294242" y="1169451"/>
                  <a:pt x="833766" y="1169451"/>
                </a:cubicBezTo>
                <a:cubicBezTo>
                  <a:pt x="373290" y="1169451"/>
                  <a:pt x="0" y="796210"/>
                  <a:pt x="0" y="335794"/>
                </a:cubicBezTo>
                <a:cubicBezTo>
                  <a:pt x="0" y="216148"/>
                  <a:pt x="25208" y="102389"/>
                  <a:pt x="7165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noFill/>
            <a:round/>
          </a:ln>
        </p:spPr>
        <p:txBody>
          <a:bodyPr wrap="none" lIns="81235" tIns="40618" rIns="81235" bIns="40618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783878" y="2490652"/>
            <a:ext cx="1821019" cy="18344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round/>
          </a:ln>
          <a:effectLst/>
        </p:spPr>
        <p:txBody>
          <a:bodyPr wrap="none" lIns="81235" tIns="40618" rIns="81235" bIns="40618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783878" y="3392481"/>
            <a:ext cx="1821019" cy="932629"/>
          </a:xfrm>
          <a:custGeom>
            <a:avLst/>
            <a:gdLst/>
            <a:ahLst/>
            <a:cxnLst/>
            <a:rect l="l" t="t" r="r" b="b"/>
            <a:pathLst>
              <a:path w="2055204" h="1044854">
                <a:moveTo>
                  <a:pt x="871" y="0"/>
                </a:moveTo>
                <a:lnTo>
                  <a:pt x="2054333" y="0"/>
                </a:lnTo>
                <a:cubicBezTo>
                  <a:pt x="2055157" y="5732"/>
                  <a:pt x="2055204" y="11487"/>
                  <a:pt x="2055204" y="17253"/>
                </a:cubicBezTo>
                <a:cubicBezTo>
                  <a:pt x="2055204" y="584781"/>
                  <a:pt x="1595131" y="1044854"/>
                  <a:pt x="1027602" y="1044854"/>
                </a:cubicBezTo>
                <a:cubicBezTo>
                  <a:pt x="460073" y="1044854"/>
                  <a:pt x="0" y="584781"/>
                  <a:pt x="0" y="1725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noFill/>
            <a:round/>
          </a:ln>
        </p:spPr>
        <p:txBody>
          <a:bodyPr wrap="none" lIns="81235" tIns="40618" rIns="81235" bIns="40618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138172" y="3368641"/>
            <a:ext cx="2235102" cy="2251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round/>
          </a:ln>
          <a:effectLst/>
        </p:spPr>
        <p:txBody>
          <a:bodyPr wrap="none" lIns="81235" tIns="40618" rIns="81235" bIns="40618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1330739" y="5126184"/>
            <a:ext cx="1849969" cy="494055"/>
          </a:xfrm>
          <a:custGeom>
            <a:avLst/>
            <a:gdLst/>
            <a:ahLst/>
            <a:cxnLst/>
            <a:rect l="l" t="t" r="r" b="b"/>
            <a:pathLst>
              <a:path w="2087877" h="553506">
                <a:moveTo>
                  <a:pt x="0" y="0"/>
                </a:moveTo>
                <a:lnTo>
                  <a:pt x="2087877" y="0"/>
                </a:lnTo>
                <a:cubicBezTo>
                  <a:pt x="1861113" y="334090"/>
                  <a:pt x="1478149" y="553506"/>
                  <a:pt x="1043938" y="553506"/>
                </a:cubicBezTo>
                <a:cubicBezTo>
                  <a:pt x="609727" y="553506"/>
                  <a:pt x="226764" y="33409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noFill/>
            <a:round/>
          </a:ln>
        </p:spPr>
        <p:txBody>
          <a:bodyPr wrap="none" lIns="81235" tIns="40618" rIns="81235" bIns="40618" anchor="ctr"/>
          <a:lstStyle/>
          <a:p>
            <a:endParaRPr lang="ko-KR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1275211" y="4179506"/>
            <a:ext cx="1905497" cy="697582"/>
          </a:xfrm>
          <a:prstGeom prst="rect">
            <a:avLst/>
          </a:prstGeom>
          <a:noFill/>
        </p:spPr>
        <p:txBody>
          <a:bodyPr wrap="square" lIns="81235" tIns="40618" rIns="81235" bIns="40618" rtlCol="0" anchor="ctr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pip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32"/>
          <p:cNvSpPr txBox="1"/>
          <p:nvPr/>
        </p:nvSpPr>
        <p:spPr>
          <a:xfrm>
            <a:off x="2714677" y="3119887"/>
            <a:ext cx="1959420" cy="512917"/>
          </a:xfrm>
          <a:prstGeom prst="rect">
            <a:avLst/>
          </a:prstGeom>
          <a:noFill/>
        </p:spPr>
        <p:txBody>
          <a:bodyPr wrap="none" lIns="81235" tIns="40618" rIns="81235" bIns="40618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自定义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33"/>
          <p:cNvSpPr txBox="1"/>
          <p:nvPr/>
        </p:nvSpPr>
        <p:spPr>
          <a:xfrm>
            <a:off x="4321383" y="2372304"/>
            <a:ext cx="1189978" cy="389806"/>
          </a:xfrm>
          <a:prstGeom prst="rect">
            <a:avLst/>
          </a:prstGeom>
          <a:noFill/>
        </p:spPr>
        <p:txBody>
          <a:bodyPr wrap="none" lIns="81235" tIns="40618" rIns="81235" bIns="40618" rtlCol="0" anchor="ctr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906481" y="2830344"/>
            <a:ext cx="1261773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652585" y="3764609"/>
            <a:ext cx="2515669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38"/>
          <p:cNvSpPr txBox="1"/>
          <p:nvPr/>
        </p:nvSpPr>
        <p:spPr>
          <a:xfrm>
            <a:off x="6312023" y="4481612"/>
            <a:ext cx="5040000" cy="995485"/>
          </a:xfrm>
          <a:prstGeom prst="rect">
            <a:avLst/>
          </a:prstGeom>
          <a:noFill/>
        </p:spPr>
        <p:txBody>
          <a:bodyPr wrap="square" lIns="81235" tIns="40618" rIns="81235" bIns="406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最常用且高效的扩展库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安装工具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由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官方提供并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维护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6312023" y="3523258"/>
            <a:ext cx="5040000" cy="482139"/>
          </a:xfrm>
          <a:prstGeom prst="rect">
            <a:avLst/>
          </a:prstGeom>
          <a:noFill/>
        </p:spPr>
        <p:txBody>
          <a:bodyPr wrap="square" lIns="81235" tIns="40618" rIns="81235" bIns="406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按照扩展库提供方提供的步骤和方式安装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40"/>
          <p:cNvSpPr txBox="1"/>
          <p:nvPr/>
        </p:nvSpPr>
        <p:spPr>
          <a:xfrm>
            <a:off x="6312024" y="2564904"/>
            <a:ext cx="5040000" cy="722205"/>
          </a:xfrm>
          <a:prstGeom prst="rect">
            <a:avLst/>
          </a:prstGeom>
          <a:noFill/>
        </p:spPr>
        <p:txBody>
          <a:bodyPr wrap="square" lIns="81235" tIns="40618" rIns="81235" bIns="406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仅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源代码的扩展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库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下载后无法在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系统下编译安装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5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5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/>
          <p:bldP spid="11" grpId="0"/>
          <p:bldP spid="12" grpId="0"/>
          <p:bldP spid="17" grpId="0"/>
          <p:bldP spid="18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5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5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/>
          <p:bldP spid="11" grpId="0"/>
          <p:bldP spid="12" grpId="0"/>
          <p:bldP spid="17" grpId="0"/>
          <p:bldP spid="18" grpId="0"/>
          <p:bldP spid="19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pip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/>
              <a:t>Python</a:t>
            </a:r>
            <a:r>
              <a:rPr lang="zh-CN" altLang="en-US" dirty="0"/>
              <a:t>解释器</a:t>
            </a:r>
            <a:r>
              <a:rPr lang="zh-CN" altLang="en-US" dirty="0" smtClean="0"/>
              <a:t>时，应勾选</a:t>
            </a:r>
            <a:r>
              <a:rPr lang="en-US" altLang="zh-CN" dirty="0" smtClean="0"/>
              <a:t>“Add </a:t>
            </a:r>
            <a:r>
              <a:rPr lang="en-US" altLang="zh-CN" dirty="0"/>
              <a:t>Python 3.5 to PATH”</a:t>
            </a:r>
            <a:r>
              <a:rPr lang="zh-CN" altLang="en-US" dirty="0"/>
              <a:t>复选框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</a:t>
            </a:r>
            <a:r>
              <a:rPr lang="zh-CN" altLang="en-US" dirty="0"/>
              <a:t>未勾选，则可以重新运行安装程序来添加</a:t>
            </a:r>
            <a:r>
              <a:rPr lang="en-US" altLang="zh-CN" dirty="0"/>
              <a:t>pip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/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step1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、下载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get-pip.py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文件。并将该文件放在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c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盘根目录下</a:t>
            </a:r>
            <a:endParaRPr lang="en-US" altLang="zh-CN" dirty="0">
              <a:latin typeface="+mn-ea"/>
              <a:ea typeface="+mn-ea"/>
              <a:cs typeface="+mn-ea"/>
            </a:endParaRPr>
          </a:p>
          <a:p>
            <a:pPr eaLnBrk="1" hangingPunct="1"/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step2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、打开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windows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命令提示符界面，我的电脑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附件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运行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-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输入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cmd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。操作如下图：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9971" y="3712488"/>
            <a:ext cx="456057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/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step3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windows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命令提示符环境下，执行命令</a:t>
            </a: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python get-pip.py   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可自动安装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pip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。操作如下图。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pPr eaLnBrk="1" hangingPunct="1"/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step4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、在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windows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命令提示符环境下，使用</a:t>
            </a:r>
            <a:r>
              <a:rPr lang="en-US" altLang="zh-CN">
                <a:latin typeface="+mn-ea"/>
                <a:ea typeface="+mn-ea"/>
                <a:cs typeface="+mn-ea"/>
                <a:sym typeface="+mn-ea"/>
              </a:rPr>
              <a:t>pip</a:t>
            </a:r>
            <a:r>
              <a:rPr>
                <a:latin typeface="+mn-ea"/>
                <a:ea typeface="+mn-ea"/>
                <a:cs typeface="+mn-ea"/>
                <a:sym typeface="+mn-ea"/>
              </a:rPr>
              <a:t>来完成扩展库的安装、升级、卸载等操作。</a:t>
            </a:r>
            <a:endParaRPr>
              <a:latin typeface="+mn-ea"/>
              <a:ea typeface="+mn-ea"/>
              <a:cs typeface="+mn-ea"/>
              <a:sym typeface="+mn-ea"/>
            </a:endParaRPr>
          </a:p>
          <a:p>
            <a:pPr eaLnBrk="1" hangingPunct="1"/>
            <a:endParaRPr lang="zh-CN" altLang="en-US" dirty="0">
              <a:latin typeface="+mn-ea"/>
              <a:ea typeface="+mn-ea"/>
              <a:cs typeface="+mn-ea"/>
              <a:sym typeface="+mn-ea"/>
            </a:endParaRPr>
          </a:p>
          <a:p>
            <a:pPr eaLnBrk="1" hangingPunct="1"/>
            <a:r>
              <a:rPr>
                <a:latin typeface="+mn-ea"/>
                <a:ea typeface="+mn-ea"/>
                <a:cs typeface="+mn-ea"/>
                <a:sym typeface="+mn-ea"/>
              </a:rPr>
              <a:t>注意，确保电脑联网。</a:t>
            </a:r>
            <a:endParaRPr lang="zh-CN" altLang="en-US" dirty="0">
              <a:latin typeface="+mn-ea"/>
              <a:ea typeface="+mn-ea"/>
              <a:cs typeface="+mn-ea"/>
            </a:endParaRPr>
          </a:p>
          <a:p>
            <a:endParaRPr lang="zh-CN" altLang="en-US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pip</a:t>
            </a:r>
            <a:endParaRPr lang="en-US" altLang="zh-CN"/>
          </a:p>
        </p:txBody>
      </p:sp>
      <p:pic>
        <p:nvPicPr>
          <p:cNvPr id="31746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324" t="-1051" r="-324" b="29077"/>
          <a:stretch>
            <a:fillRect/>
          </a:stretch>
        </p:blipFill>
        <p:spPr>
          <a:xfrm>
            <a:off x="669925" y="1641475"/>
            <a:ext cx="10587355" cy="4044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802130"/>
          </a:xfrm>
        </p:spPr>
        <p:txBody>
          <a:bodyPr/>
          <a:p>
            <a:r>
              <a:t>测试</a:t>
            </a:r>
            <a:r>
              <a:rPr lang="en-US" altLang="zh-CN"/>
              <a:t>pip</a:t>
            </a:r>
            <a:br>
              <a:rPr lang="en-US" altLang="zh-CN"/>
            </a:br>
            <a:r>
              <a:rPr lang="en-US" altLang="zh-CN"/>
              <a:t>pip install  SomePackage</a:t>
            </a:r>
            <a:br>
              <a:rPr lang="en-US" altLang="zh-CN"/>
            </a:br>
            <a:r>
              <a:rPr lang="en-US" altLang="zh-CN"/>
              <a:t>SomePackage </a:t>
            </a:r>
            <a:r>
              <a:t>文件很小，只有</a:t>
            </a:r>
            <a:r>
              <a:rPr lang="en-US" altLang="zh-CN"/>
              <a:t>8.6kb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427605"/>
            <a:ext cx="10852150" cy="2645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</a:t>
            </a:r>
            <a:r>
              <a:rPr lang="zh-CN" altLang="en-US" dirty="0"/>
              <a:t>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1476767"/>
          </a:xfrm>
        </p:spPr>
        <p:txBody>
          <a:bodyPr/>
          <a:lstStyle/>
          <a:p>
            <a:r>
              <a:rPr lang="en-US" altLang="zh-CN" dirty="0"/>
              <a:t>pip</a:t>
            </a:r>
            <a:r>
              <a:rPr lang="zh-CN" altLang="en-US" dirty="0"/>
              <a:t>命令的基本</a:t>
            </a:r>
            <a:r>
              <a:rPr lang="zh-CN" altLang="en-US" dirty="0" smtClean="0"/>
              <a:t>格式：</a:t>
            </a:r>
            <a:endParaRPr lang="zh-CN" altLang="en-US" dirty="0"/>
          </a:p>
          <a:p>
            <a:pPr marL="457200" lvl="1" indent="0">
              <a:buNone/>
            </a:pPr>
            <a:r>
              <a:rPr lang="en-US" altLang="zh-CN" dirty="0"/>
              <a:t>pip &lt;command&gt; [options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86401" y="3019468"/>
            <a:ext cx="3750281" cy="668719"/>
            <a:chOff x="3431704" y="2325486"/>
            <a:chExt cx="3020506" cy="1078965"/>
          </a:xfrm>
        </p:grpSpPr>
        <p:sp>
          <p:nvSpPr>
            <p:cNvPr id="6" name="矩形 5"/>
            <p:cNvSpPr/>
            <p:nvPr/>
          </p:nvSpPr>
          <p:spPr>
            <a:xfrm>
              <a:off x="3431704" y="2325486"/>
              <a:ext cx="1333754" cy="10789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查看已</a:t>
              </a:r>
              <a:r>
                <a:rPr lang="zh-CN" altLang="en-US" dirty="0" smtClean="0"/>
                <a:t>安装库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801717" y="2325486"/>
              <a:ext cx="1650493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</a:rPr>
                <a:t>pip list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71864" y="3019467"/>
            <a:ext cx="6396057" cy="668720"/>
            <a:chOff x="3431704" y="2325486"/>
            <a:chExt cx="4493420" cy="1078965"/>
          </a:xfrm>
        </p:grpSpPr>
        <p:sp>
          <p:nvSpPr>
            <p:cNvPr id="21" name="矩形 20"/>
            <p:cNvSpPr/>
            <p:nvPr/>
          </p:nvSpPr>
          <p:spPr>
            <a:xfrm>
              <a:off x="3431704" y="2325486"/>
              <a:ext cx="1163390" cy="10789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安装</a:t>
              </a:r>
              <a:r>
                <a:rPr lang="zh-CN" altLang="en-US" dirty="0"/>
                <a:t>扩展库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37285" y="2325486"/>
              <a:ext cx="3287839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zh-CN" sz="2400" dirty="0" smtClean="0">
                  <a:solidFill>
                    <a:schemeClr val="tx1"/>
                  </a:solidFill>
                </a:rPr>
                <a:t>pip </a:t>
              </a:r>
              <a:r>
                <a:rPr lang="en-US" altLang="zh-CN" sz="2400" dirty="0">
                  <a:solidFill>
                    <a:schemeClr val="tx1"/>
                  </a:solidFill>
                </a:rPr>
                <a:t>install &lt;</a:t>
              </a:r>
              <a:r>
                <a:rPr lang="zh-CN" altLang="en-US" sz="2400" dirty="0">
                  <a:solidFill>
                    <a:schemeClr val="tx1"/>
                  </a:solidFill>
                </a:rPr>
                <a:t>库名</a:t>
              </a:r>
              <a:r>
                <a:rPr lang="en-US" altLang="zh-CN" sz="2400" dirty="0">
                  <a:solidFill>
                    <a:schemeClr val="tx1"/>
                  </a:solidFill>
                </a:rPr>
                <a:t>1&gt;[ &lt;</a:t>
              </a:r>
              <a:r>
                <a:rPr lang="zh-CN" altLang="en-US" sz="2400" dirty="0">
                  <a:solidFill>
                    <a:schemeClr val="tx1"/>
                  </a:solidFill>
                </a:rPr>
                <a:t>库名</a:t>
              </a:r>
              <a:r>
                <a:rPr lang="en-US" altLang="zh-CN" sz="2400" dirty="0">
                  <a:solidFill>
                    <a:schemeClr val="tx1"/>
                  </a:solidFill>
                </a:rPr>
                <a:t>2&gt;…]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4441" y="4086690"/>
            <a:ext cx="5013018" cy="668719"/>
            <a:chOff x="3431704" y="2325486"/>
            <a:chExt cx="4037524" cy="1078965"/>
          </a:xfrm>
        </p:grpSpPr>
        <p:sp>
          <p:nvSpPr>
            <p:cNvPr id="24" name="矩形 23"/>
            <p:cNvSpPr/>
            <p:nvPr/>
          </p:nvSpPr>
          <p:spPr>
            <a:xfrm>
              <a:off x="3431704" y="2325486"/>
              <a:ext cx="1333754" cy="10789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更新已安装库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801717" y="2325486"/>
              <a:ext cx="2667511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zh-CN" sz="2400" dirty="0" smtClean="0">
                  <a:solidFill>
                    <a:schemeClr val="tx1"/>
                  </a:solidFill>
                </a:rPr>
                <a:t>pip </a:t>
              </a:r>
              <a:r>
                <a:rPr lang="en-US" altLang="zh-CN" sz="2400" dirty="0">
                  <a:solidFill>
                    <a:schemeClr val="tx1"/>
                  </a:solidFill>
                </a:rPr>
                <a:t>install –U [</a:t>
              </a:r>
              <a:r>
                <a:rPr lang="zh-CN" altLang="en-US" sz="2400" dirty="0">
                  <a:solidFill>
                    <a:schemeClr val="tx1"/>
                  </a:solidFill>
                </a:rPr>
                <a:t>库名</a:t>
              </a:r>
              <a:r>
                <a:rPr lang="en-US" altLang="zh-CN" sz="2400" dirty="0">
                  <a:solidFill>
                    <a:schemeClr val="tx1"/>
                  </a:solidFill>
                </a:rPr>
                <a:t>]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64775" y="4086690"/>
            <a:ext cx="5013018" cy="668719"/>
            <a:chOff x="3431704" y="2325486"/>
            <a:chExt cx="4037524" cy="1078965"/>
          </a:xfrm>
        </p:grpSpPr>
        <p:sp>
          <p:nvSpPr>
            <p:cNvPr id="27" name="矩形 26"/>
            <p:cNvSpPr/>
            <p:nvPr/>
          </p:nvSpPr>
          <p:spPr>
            <a:xfrm>
              <a:off x="3431704" y="2325486"/>
              <a:ext cx="1333754" cy="10789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查询一个库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4801717" y="2325486"/>
              <a:ext cx="2667511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zh-CN" sz="2400" dirty="0" err="1">
                  <a:solidFill>
                    <a:schemeClr val="tx1"/>
                  </a:solidFill>
                </a:rPr>
                <a:t>ppip</a:t>
              </a:r>
              <a:r>
                <a:rPr lang="en-US" altLang="zh-CN" sz="2400" dirty="0">
                  <a:solidFill>
                    <a:schemeClr val="tx1"/>
                  </a:solidFill>
                </a:rPr>
                <a:t> show &lt;</a:t>
              </a:r>
              <a:r>
                <a:rPr lang="zh-CN" altLang="en-US" sz="2400" dirty="0">
                  <a:solidFill>
                    <a:schemeClr val="tx1"/>
                  </a:solidFill>
                </a:rPr>
                <a:t>库名</a:t>
              </a:r>
              <a:r>
                <a:rPr lang="en-US" altLang="zh-CN" sz="2400" dirty="0">
                  <a:solidFill>
                    <a:schemeClr val="tx1"/>
                  </a:solidFill>
                </a:rPr>
                <a:t>&gt;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2294" y="5154027"/>
            <a:ext cx="5013018" cy="669600"/>
            <a:chOff x="3431704" y="2325486"/>
            <a:chExt cx="4037524" cy="1078965"/>
          </a:xfrm>
        </p:grpSpPr>
        <p:sp>
          <p:nvSpPr>
            <p:cNvPr id="30" name="矩形 29"/>
            <p:cNvSpPr/>
            <p:nvPr/>
          </p:nvSpPr>
          <p:spPr>
            <a:xfrm>
              <a:off x="3431704" y="2325486"/>
              <a:ext cx="1333754" cy="10789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卸载一个库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801717" y="2325486"/>
              <a:ext cx="2667511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zh-CN" sz="2400" dirty="0" smtClean="0">
                  <a:solidFill>
                    <a:schemeClr val="tx1"/>
                  </a:solidFill>
                </a:rPr>
                <a:t>pip uninstall &lt;</a:t>
              </a:r>
              <a:r>
                <a:rPr lang="zh-CN" altLang="en-US" sz="2400" dirty="0" smtClean="0">
                  <a:solidFill>
                    <a:schemeClr val="tx1"/>
                  </a:solidFill>
                </a:rPr>
                <a:t>库名</a:t>
              </a:r>
              <a:r>
                <a:rPr lang="en-US" altLang="zh-CN" sz="2400" dirty="0" smtClean="0">
                  <a:solidFill>
                    <a:schemeClr val="tx1"/>
                  </a:solidFill>
                </a:rPr>
                <a:t>&gt;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54903" y="5154142"/>
            <a:ext cx="5013018" cy="669485"/>
            <a:chOff x="3431704" y="2325486"/>
            <a:chExt cx="4037524" cy="1078965"/>
          </a:xfrm>
        </p:grpSpPr>
        <p:sp>
          <p:nvSpPr>
            <p:cNvPr id="33" name="矩形 32"/>
            <p:cNvSpPr/>
            <p:nvPr/>
          </p:nvSpPr>
          <p:spPr>
            <a:xfrm>
              <a:off x="3431704" y="2325486"/>
              <a:ext cx="1333754" cy="10789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下载一</a:t>
              </a:r>
              <a:r>
                <a:rPr lang="zh-CN" altLang="en-US" dirty="0"/>
                <a:t>个库</a:t>
              </a:r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01717" y="2325486"/>
              <a:ext cx="2667511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</a:rPr>
                <a:t>pip download </a:t>
              </a:r>
              <a:r>
                <a:rPr lang="en-US" altLang="zh-CN" sz="2400" dirty="0" smtClean="0">
                  <a:solidFill>
                    <a:schemeClr val="tx1"/>
                  </a:solidFill>
                </a:rPr>
                <a:t>&lt;</a:t>
              </a:r>
              <a:r>
                <a:rPr lang="zh-CN" altLang="en-US" sz="2400" dirty="0" smtClean="0">
                  <a:solidFill>
                    <a:schemeClr val="tx1"/>
                  </a:solidFill>
                </a:rPr>
                <a:t>库名</a:t>
              </a:r>
              <a:r>
                <a:rPr lang="en-US" altLang="zh-CN" sz="2400" dirty="0" smtClean="0">
                  <a:solidFill>
                    <a:schemeClr val="tx1"/>
                  </a:solidFill>
                </a:rPr>
                <a:t>&gt;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安装扩展库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85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自定义</a:t>
            </a:r>
            <a:r>
              <a:rPr lang="zh-CN" altLang="en-US" dirty="0"/>
              <a:t>安装</a:t>
            </a:r>
            <a:endParaRPr lang="zh-CN" altLang="en-US" dirty="0"/>
          </a:p>
          <a:p>
            <a:pPr lvl="1">
              <a:spcAft>
                <a:spcPts val="600"/>
              </a:spcAft>
            </a:pPr>
            <a:r>
              <a:rPr lang="zh-CN" altLang="en-US" sz="2600" dirty="0" smtClean="0"/>
              <a:t>打开</a:t>
            </a:r>
            <a:r>
              <a:rPr lang="zh-CN" altLang="en-US" sz="2600" dirty="0"/>
              <a:t>扩展库的维护</a:t>
            </a:r>
            <a:r>
              <a:rPr lang="zh-CN" altLang="en-US" sz="2600" dirty="0" smtClean="0"/>
              <a:t>主页，下载</a:t>
            </a:r>
            <a:r>
              <a:rPr lang="zh-CN" altLang="en-US" sz="2600" dirty="0"/>
              <a:t>扩展库的相关文档，并根据指示步骤安装。</a:t>
            </a:r>
            <a:endParaRPr lang="zh-CN" altLang="en-US" sz="2600" dirty="0"/>
          </a:p>
          <a:p>
            <a:pPr lvl="1">
              <a:spcAft>
                <a:spcPts val="600"/>
              </a:spcAft>
            </a:pPr>
            <a:r>
              <a:rPr lang="zh-CN" altLang="en-US" sz="2600" dirty="0"/>
              <a:t>当无法使用</a:t>
            </a:r>
            <a:r>
              <a:rPr lang="en-US" altLang="zh-CN" sz="2600" dirty="0"/>
              <a:t>pip</a:t>
            </a:r>
            <a:r>
              <a:rPr lang="zh-CN" altLang="en-US" sz="2600" dirty="0"/>
              <a:t>安装扩展库时，可以进行自定义安装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r>
              <a:rPr lang="zh-CN" altLang="en-US" dirty="0" smtClean="0"/>
              <a:t>文件安装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sz="2600" dirty="0" smtClean="0"/>
              <a:t>美国加州大学提供的网页</a:t>
            </a:r>
            <a:r>
              <a:rPr lang="en-US" altLang="zh-CN" sz="2600" dirty="0"/>
              <a:t>http://www.lfd.uci.edu/~gohlke/pythonlibs/</a:t>
            </a:r>
            <a:endParaRPr lang="en-US" altLang="zh-CN" sz="2600" dirty="0"/>
          </a:p>
          <a:p>
            <a:pPr lvl="1">
              <a:spcAft>
                <a:spcPts val="600"/>
              </a:spcAft>
            </a:pPr>
            <a:r>
              <a:rPr lang="zh-CN" altLang="en-US" sz="2600" dirty="0"/>
              <a:t>下载后使用</a:t>
            </a:r>
            <a:r>
              <a:rPr lang="en-US" altLang="zh-CN" sz="2600" dirty="0"/>
              <a:t>pip</a:t>
            </a:r>
            <a:r>
              <a:rPr lang="zh-CN" altLang="en-US" sz="2600" dirty="0"/>
              <a:t>命令的安装子命令进行</a:t>
            </a:r>
            <a:r>
              <a:rPr lang="zh-CN" altLang="en-US" sz="2600" dirty="0" smtClean="0"/>
              <a:t>安装                          </a:t>
            </a:r>
            <a:r>
              <a:rPr lang="en-US" altLang="zh-CN" dirty="0" smtClean="0"/>
              <a:t>  </a:t>
            </a:r>
            <a:r>
              <a:rPr lang="en-US" altLang="zh-CN" sz="2600" dirty="0"/>
              <a:t>pip install </a:t>
            </a:r>
            <a:r>
              <a:rPr lang="en-US" altLang="zh-CN" sz="2600" dirty="0" smtClean="0"/>
              <a:t>&lt;</a:t>
            </a:r>
            <a:r>
              <a:rPr lang="zh-CN" altLang="en-US" sz="2600" dirty="0" smtClean="0"/>
              <a:t>含路径的文件名</a:t>
            </a:r>
            <a:r>
              <a:rPr lang="en-US" altLang="zh-CN" sz="2600" dirty="0"/>
              <a:t>&gt;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327525" y="1499870"/>
            <a:ext cx="343662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endParaRPr lang="zh-CN" altLang="en-US" sz="54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  谢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1.1.1 Python</a:t>
            </a:r>
            <a:r>
              <a:rPr lang="zh-CN" altLang="en-US" dirty="0" smtClean="0"/>
              <a:t>的发展</a:t>
            </a:r>
            <a:endParaRPr lang="zh-CN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 rot="18445331">
            <a:off x="4654453" y="3195218"/>
            <a:ext cx="1469033" cy="793751"/>
          </a:xfrm>
          <a:prstGeom prst="rightArrow">
            <a:avLst>
              <a:gd name="adj1" fmla="val 49380"/>
              <a:gd name="adj2" fmla="val 68709"/>
            </a:avLst>
          </a:prstGeom>
          <a:noFill/>
          <a:ln w="19050">
            <a:solidFill>
              <a:schemeClr val="tx1"/>
            </a:solidFill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 sz="240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096833">
            <a:off x="6861492" y="3231482"/>
            <a:ext cx="1480327" cy="821267"/>
          </a:xfrm>
          <a:prstGeom prst="rightArrow">
            <a:avLst>
              <a:gd name="adj1" fmla="val 49380"/>
              <a:gd name="adj2" fmla="val 60486"/>
            </a:avLst>
          </a:prstGeom>
          <a:noFill/>
          <a:ln w="19050">
            <a:solidFill>
              <a:schemeClr val="tx1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zh-CN" sz="240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4941" y="3992751"/>
            <a:ext cx="49103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</a:pPr>
            <a:r>
              <a:rPr lang="zh-CN" altLang="en-US" sz="2000" b="1" dirty="0">
                <a:cs typeface="+mn-ea"/>
              </a:rPr>
              <a:t>包含了一系列的文法和</a:t>
            </a:r>
            <a:r>
              <a:rPr lang="zh-CN" altLang="en-US" sz="2000" b="1" dirty="0" smtClean="0">
                <a:cs typeface="+mn-ea"/>
              </a:rPr>
              <a:t>语法的要求</a:t>
            </a:r>
            <a:endParaRPr lang="en-US" altLang="zh-CN" sz="2000" b="1" dirty="0" smtClean="0">
              <a:cs typeface="+mn-ea"/>
            </a:endParaRPr>
          </a:p>
          <a:p>
            <a:pPr algn="ctr" eaLnBrk="1" hangingPunct="1">
              <a:buClr>
                <a:schemeClr val="folHlink"/>
              </a:buClr>
            </a:pPr>
            <a:r>
              <a:rPr lang="zh-CN" altLang="en-US" sz="2000" b="1" dirty="0" smtClean="0">
                <a:cs typeface="+mn-ea"/>
              </a:rPr>
              <a:t>按照</a:t>
            </a:r>
            <a:r>
              <a:rPr lang="zh-CN" altLang="en-US" sz="2000" b="1" dirty="0">
                <a:cs typeface="+mn-ea"/>
              </a:rPr>
              <a:t>这些规则编写的程序</a:t>
            </a:r>
            <a:endParaRPr lang="zh-CN" altLang="en-US" sz="2000" b="1" dirty="0"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19936" y="1334970"/>
            <a:ext cx="1832554" cy="1697567"/>
            <a:chOff x="3729217" y="1124619"/>
            <a:chExt cx="1374416" cy="1273175"/>
          </a:xfrm>
          <a:noFill/>
        </p:grpSpPr>
        <p:sp>
          <p:nvSpPr>
            <p:cNvPr id="8" name="Oval 8"/>
            <p:cNvSpPr>
              <a:spLocks noChangeArrowheads="1"/>
            </p:cNvSpPr>
            <p:nvPr/>
          </p:nvSpPr>
          <p:spPr bwMode="gray">
            <a:xfrm>
              <a:off x="3771900" y="1124619"/>
              <a:ext cx="1289050" cy="1273175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 sz="3200">
                <a:solidFill>
                  <a:schemeClr val="accent1"/>
                </a:solidFill>
                <a:cs typeface="+mn-ea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gray">
            <a:xfrm>
              <a:off x="3729217" y="1547473"/>
              <a:ext cx="1374416" cy="4385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3200" b="1" dirty="0" smtClean="0">
                  <a:solidFill>
                    <a:schemeClr val="accent1"/>
                  </a:solidFill>
                  <a:cs typeface="+mn-ea"/>
                </a:rPr>
                <a:t>程序设计</a:t>
              </a:r>
              <a:endParaRPr lang="zh-CN" altLang="en-US" sz="3200" b="1" dirty="0">
                <a:solidFill>
                  <a:schemeClr val="accent1"/>
                </a:solidFill>
                <a:cs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13600" y="4351221"/>
            <a:ext cx="1718733" cy="1697567"/>
            <a:chOff x="5224463" y="3386807"/>
            <a:chExt cx="1289050" cy="1273175"/>
          </a:xfrm>
          <a:noFill/>
        </p:grpSpPr>
        <p:sp>
          <p:nvSpPr>
            <p:cNvPr id="11" name="Oval 12"/>
            <p:cNvSpPr>
              <a:spLocks noChangeArrowheads="1"/>
            </p:cNvSpPr>
            <p:nvPr/>
          </p:nvSpPr>
          <p:spPr bwMode="gray">
            <a:xfrm>
              <a:off x="5224463" y="3386807"/>
              <a:ext cx="1289050" cy="1273175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accent1"/>
                </a:solidFill>
                <a:cs typeface="+mn-ea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gray">
            <a:xfrm>
              <a:off x="5490759" y="3770775"/>
              <a:ext cx="756458" cy="438581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3200" b="1" dirty="0" smtClean="0">
                  <a:solidFill>
                    <a:schemeClr val="accent1"/>
                  </a:solidFill>
                  <a:cs typeface="+mn-ea"/>
                </a:rPr>
                <a:t>程序</a:t>
              </a:r>
              <a:endParaRPr lang="zh-CN" altLang="en-US" sz="3200" b="1" dirty="0">
                <a:solidFill>
                  <a:schemeClr val="accent1"/>
                </a:solidFill>
                <a:cs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97248" y="4351221"/>
            <a:ext cx="1718733" cy="1697567"/>
            <a:chOff x="2362200" y="3386807"/>
            <a:chExt cx="1289050" cy="1273175"/>
          </a:xfrm>
          <a:noFill/>
        </p:grpSpPr>
        <p:sp>
          <p:nvSpPr>
            <p:cNvPr id="14" name="Oval 16"/>
            <p:cNvSpPr>
              <a:spLocks noChangeArrowheads="1"/>
            </p:cNvSpPr>
            <p:nvPr/>
          </p:nvSpPr>
          <p:spPr bwMode="gray">
            <a:xfrm>
              <a:off x="2362200" y="3386807"/>
              <a:ext cx="1289050" cy="1273175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accent1"/>
                </a:solidFill>
                <a:cs typeface="+mn-ea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gray">
            <a:xfrm>
              <a:off x="2392841" y="3676008"/>
              <a:ext cx="1220527" cy="715580"/>
            </a:xfrm>
            <a:prstGeom prst="rect">
              <a:avLst/>
            </a:prstGeom>
            <a:grpFill/>
            <a:ln w="19050" algn="ctr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zh-CN" altLang="en-US" sz="2800" b="1" dirty="0" smtClean="0">
                  <a:solidFill>
                    <a:schemeClr val="accent1"/>
                  </a:solidFill>
                  <a:cs typeface="+mn-ea"/>
                </a:rPr>
                <a:t>程序设计</a:t>
              </a:r>
              <a:endParaRPr lang="en-US" altLang="zh-CN" sz="2800" b="1" dirty="0" smtClean="0">
                <a:solidFill>
                  <a:schemeClr val="accent1"/>
                </a:solidFill>
                <a:cs typeface="+mn-ea"/>
              </a:endParaRPr>
            </a:p>
            <a:p>
              <a:pPr algn="ctr" eaLnBrk="1" hangingPunct="1"/>
              <a:r>
                <a:rPr lang="zh-CN" altLang="en-US" sz="2800" b="1" dirty="0" smtClean="0">
                  <a:solidFill>
                    <a:schemeClr val="accent1"/>
                  </a:solidFill>
                  <a:cs typeface="+mn-ea"/>
                </a:rPr>
                <a:t>语言</a:t>
              </a:r>
              <a:endParaRPr lang="zh-CN" altLang="en-US" sz="2800" b="1" dirty="0">
                <a:solidFill>
                  <a:schemeClr val="accent1"/>
                </a:solidFill>
                <a:cs typeface="+mn-ea"/>
              </a:endParaRPr>
            </a:p>
          </p:txBody>
        </p:sp>
      </p:grp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7087030" y="1362572"/>
            <a:ext cx="35835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</a:pPr>
            <a:r>
              <a:rPr lang="zh-CN" altLang="en-US" sz="2400" b="1" dirty="0">
                <a:cs typeface="+mn-ea"/>
              </a:rPr>
              <a:t>编写程序的</a:t>
            </a:r>
            <a:r>
              <a:rPr lang="zh-CN" altLang="en-US" sz="2400" b="1" dirty="0" smtClean="0">
                <a:cs typeface="+mn-ea"/>
              </a:rPr>
              <a:t>过程</a:t>
            </a:r>
            <a:endParaRPr lang="zh-CN" altLang="en-US" sz="2400" b="1" dirty="0">
              <a:cs typeface="+mn-ea"/>
            </a:endParaRPr>
          </a:p>
          <a:p>
            <a:pPr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cs typeface="+mn-ea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7995361" y="4244443"/>
            <a:ext cx="386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</a:pPr>
            <a:r>
              <a:rPr lang="zh-CN" altLang="en-US" sz="2400" b="1" dirty="0" smtClean="0">
                <a:cs typeface="+mn-ea"/>
              </a:rPr>
              <a:t>    可以</a:t>
            </a:r>
            <a:r>
              <a:rPr lang="zh-CN" altLang="en-US" sz="2400" b="1" dirty="0">
                <a:cs typeface="+mn-ea"/>
              </a:rPr>
              <a:t>连续执行</a:t>
            </a:r>
            <a:r>
              <a:rPr lang="zh-CN" altLang="en-US" sz="2400" b="1" dirty="0" smtClean="0">
                <a:cs typeface="+mn-ea"/>
              </a:rPr>
              <a:t>的</a:t>
            </a:r>
            <a:endParaRPr lang="en-US" altLang="zh-CN" sz="2400" b="1" dirty="0" smtClean="0">
              <a:cs typeface="+mn-ea"/>
            </a:endParaRPr>
          </a:p>
          <a:p>
            <a:pPr algn="r" eaLnBrk="1" hangingPunct="1">
              <a:buClr>
                <a:schemeClr val="folHlink"/>
              </a:buClr>
            </a:pPr>
            <a:r>
              <a:rPr lang="zh-CN" altLang="en-US" sz="2400" b="1" dirty="0" smtClean="0">
                <a:cs typeface="+mn-ea"/>
              </a:rPr>
              <a:t>一条条</a:t>
            </a:r>
            <a:r>
              <a:rPr lang="zh-CN" altLang="en-US" sz="2400" b="1" dirty="0">
                <a:cs typeface="+mn-ea"/>
              </a:rPr>
              <a:t>指令的序列</a:t>
            </a:r>
            <a:endParaRPr lang="zh-CN" altLang="en-US" sz="2400" b="1" dirty="0">
              <a:cs typeface="+mn-ea"/>
            </a:endParaRPr>
          </a:p>
          <a:p>
            <a:pPr algn="ctr" eaLnBrk="1" hangingPunct="1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程序设计概述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27848" y="1556792"/>
            <a:ext cx="5260199" cy="1189025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216000" rIns="75520" bIns="3776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/>
                </a:solidFill>
              </a:rPr>
              <a:t>接近人类日常语言的</a:t>
            </a:r>
            <a:r>
              <a:rPr lang="zh-CN" altLang="zh-CN" sz="2000" dirty="0" smtClean="0">
                <a:solidFill>
                  <a:schemeClr val="tx1"/>
                </a:solidFill>
              </a:rPr>
              <a:t>程序设计语言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C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Java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C++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C#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Python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PHP</a:t>
            </a:r>
            <a:r>
              <a:rPr lang="zh-CN" altLang="en-US" sz="2000" dirty="0">
                <a:solidFill>
                  <a:schemeClr val="tx1"/>
                </a:solidFill>
              </a:rPr>
              <a:t>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15730" y="1380614"/>
            <a:ext cx="3875245" cy="46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高级语言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1919536" y="2745817"/>
            <a:ext cx="2111239" cy="1778805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760" rIns="0" bIns="37760"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程序设计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语言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箭头连接符 6"/>
          <p:cNvCxnSpPr>
            <a:stCxn id="6" idx="5"/>
            <a:endCxn id="4" idx="1"/>
          </p:cNvCxnSpPr>
          <p:nvPr/>
        </p:nvCxnSpPr>
        <p:spPr>
          <a:xfrm flipV="1">
            <a:off x="3586074" y="2151305"/>
            <a:ext cx="1141774" cy="59451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6" idx="0"/>
            <a:endCxn id="11" idx="1"/>
          </p:cNvCxnSpPr>
          <p:nvPr/>
        </p:nvCxnSpPr>
        <p:spPr>
          <a:xfrm>
            <a:off x="4030775" y="3635220"/>
            <a:ext cx="69707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1"/>
            <a:endCxn id="14" idx="1"/>
          </p:cNvCxnSpPr>
          <p:nvPr/>
        </p:nvCxnSpPr>
        <p:spPr>
          <a:xfrm>
            <a:off x="3586074" y="4524622"/>
            <a:ext cx="1141774" cy="59451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27848" y="3040707"/>
            <a:ext cx="5260199" cy="1189025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216000" rIns="75520" bIns="3776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低级语言最接近机器语言，学习和使用难度都比较大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15730" y="2864529"/>
            <a:ext cx="3875245" cy="46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中、低级语言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7848" y="4524622"/>
            <a:ext cx="5260199" cy="1189025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216000" rIns="75520" bIns="3776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/>
                </a:solidFill>
              </a:rPr>
              <a:t>计算机可以直接识别和运行的</a:t>
            </a:r>
            <a:r>
              <a:rPr lang="zh-CN" altLang="zh-CN" sz="2000" dirty="0" smtClean="0">
                <a:solidFill>
                  <a:schemeClr val="tx1"/>
                </a:solidFill>
              </a:rPr>
              <a:t>语言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是一种二进制代码语言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15730" y="4348444"/>
            <a:ext cx="3875245" cy="46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机器语言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程序设计概述</a:t>
            </a:r>
            <a:endParaRPr lang="zh-CN" altLang="en-US" dirty="0"/>
          </a:p>
        </p:txBody>
      </p:sp>
      <p:sp>
        <p:nvSpPr>
          <p:cNvPr id="13" name="右箭头 12"/>
          <p:cNvSpPr>
            <a:spLocks noChangeArrowheads="1"/>
          </p:cNvSpPr>
          <p:nvPr/>
        </p:nvSpPr>
        <p:spPr bwMode="auto">
          <a:xfrm>
            <a:off x="4061906" y="2545776"/>
            <a:ext cx="4016752" cy="874496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1983208" y="1916832"/>
            <a:ext cx="2117140" cy="21323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高级语言</a:t>
            </a:r>
            <a:endParaRPr lang="en-US" altLang="zh-CN" sz="2400" kern="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源程序</a:t>
            </a:r>
            <a:endParaRPr lang="zh-CN" altLang="en-US" sz="2400" kern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8040216" y="1916832"/>
            <a:ext cx="2119015" cy="21323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二进制机器指令</a:t>
            </a:r>
            <a:endParaRPr lang="zh-CN" altLang="en-US" sz="2400" kern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84847" y="2322911"/>
            <a:ext cx="1678335" cy="1395778"/>
          </a:xfrm>
          <a:prstGeom prst="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kern="0" dirty="0" smtClean="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语言处理</a:t>
            </a:r>
            <a:endParaRPr lang="en-US" altLang="zh-CN" sz="2000" kern="0" dirty="0" smtClean="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kern="0" dirty="0" smtClean="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  <a:endParaRPr lang="zh-CN" altLang="en-US" sz="2000" kern="0" dirty="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上箭头标注 2"/>
          <p:cNvSpPr/>
          <p:nvPr/>
        </p:nvSpPr>
        <p:spPr>
          <a:xfrm>
            <a:off x="4233347" y="3745182"/>
            <a:ext cx="3168352" cy="1584176"/>
          </a:xfrm>
          <a:prstGeom prst="up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解释方式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编译方式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zh-CN" dirty="0"/>
              <a:t>的起源</a:t>
            </a:r>
            <a:endParaRPr lang="zh-CN" altLang="en-US" dirty="0"/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1254124" y="2044700"/>
            <a:ext cx="5705971" cy="1098232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zh-CN" altLang="en-US" sz="2800" dirty="0" smtClean="0"/>
              <a:t>荷兰人，</a:t>
            </a:r>
            <a:r>
              <a:rPr lang="en-US" altLang="zh-CN" sz="2800" dirty="0"/>
              <a:t>Guido von Rossum</a:t>
            </a:r>
            <a:endParaRPr lang="zh-CN" altLang="en-US" sz="2800" dirty="0"/>
          </a:p>
        </p:txBody>
      </p:sp>
      <p:sp>
        <p:nvSpPr>
          <p:cNvPr id="5" name="圆角矩形 5"/>
          <p:cNvSpPr>
            <a:spLocks noChangeArrowheads="1"/>
          </p:cNvSpPr>
          <p:nvPr/>
        </p:nvSpPr>
        <p:spPr bwMode="auto">
          <a:xfrm>
            <a:off x="1254124" y="3717032"/>
            <a:ext cx="5705971" cy="2088232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 anchorCtr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</a:t>
            </a:r>
            <a:r>
              <a:rPr lang="zh-CN" altLang="en-US" sz="2000" dirty="0"/>
              <a:t>语言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整个</a:t>
            </a:r>
            <a:r>
              <a:rPr lang="zh-CN" altLang="en-US" sz="2000" dirty="0"/>
              <a:t>编写过程需要耗费大量的时间</a:t>
            </a:r>
            <a:endParaRPr lang="en-US" altLang="zh-CN" sz="20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/>
              <a:t>UNIX</a:t>
            </a:r>
            <a:r>
              <a:rPr lang="zh-CN" altLang="en-US" sz="2000" dirty="0"/>
              <a:t>系统的解释器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简单；没有</a:t>
            </a:r>
            <a:r>
              <a:rPr lang="zh-CN" altLang="en-US" sz="2000" dirty="0"/>
              <a:t>数值型的数据类型，要实现加法运算都很复杂</a:t>
            </a:r>
            <a:endParaRPr lang="zh-CN" altLang="en-US" sz="2000" dirty="0"/>
          </a:p>
        </p:txBody>
      </p:sp>
      <p:sp>
        <p:nvSpPr>
          <p:cNvPr id="6" name="圆角矩形 7"/>
          <p:cNvSpPr>
            <a:spLocks noChangeArrowheads="1"/>
          </p:cNvSpPr>
          <p:nvPr/>
        </p:nvSpPr>
        <p:spPr bwMode="auto">
          <a:xfrm>
            <a:off x="2068981" y="1809750"/>
            <a:ext cx="4076257" cy="461963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dirty="0" smtClean="0">
                <a:solidFill>
                  <a:schemeClr val="lt1"/>
                </a:solidFill>
              </a:rPr>
              <a:t>创始人</a:t>
            </a:r>
            <a:endParaRPr lang="zh-CN" altLang="en-US" sz="2400" dirty="0">
              <a:solidFill>
                <a:schemeClr val="lt1"/>
              </a:solidFill>
            </a:endParaRPr>
          </a:p>
        </p:txBody>
      </p:sp>
      <p:sp>
        <p:nvSpPr>
          <p:cNvPr id="7" name="圆角矩形 9"/>
          <p:cNvSpPr>
            <a:spLocks noChangeArrowheads="1"/>
          </p:cNvSpPr>
          <p:nvPr/>
        </p:nvSpPr>
        <p:spPr bwMode="auto">
          <a:xfrm>
            <a:off x="2068981" y="3523357"/>
            <a:ext cx="4076257" cy="461963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400" dirty="0" smtClean="0">
                <a:solidFill>
                  <a:schemeClr val="lt1"/>
                </a:solidFill>
              </a:rPr>
              <a:t>编程选择</a:t>
            </a:r>
            <a:endParaRPr lang="zh-CN" altLang="en-US" sz="2400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044700"/>
            <a:ext cx="3017759" cy="3686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版本</a:t>
            </a:r>
            <a:endParaRPr lang="zh-CN" altLang="en-US" dirty="0"/>
          </a:p>
        </p:txBody>
      </p:sp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4439816" y="1916832"/>
            <a:ext cx="5705971" cy="1098232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 anchorCtr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一种</a:t>
            </a:r>
            <a:r>
              <a:rPr lang="en-US" altLang="zh-CN" sz="2400" dirty="0"/>
              <a:t>C</a:t>
            </a:r>
            <a:r>
              <a:rPr lang="zh-CN" altLang="en-US" sz="2400" dirty="0"/>
              <a:t>和</a:t>
            </a:r>
            <a:r>
              <a:rPr lang="en-US" altLang="zh-CN" sz="2400" dirty="0"/>
              <a:t>Shell</a:t>
            </a:r>
            <a:r>
              <a:rPr lang="zh-CN" altLang="en-US" sz="2400" dirty="0"/>
              <a:t>之间、功能全面、易学易用、可拓展的语言。</a:t>
            </a:r>
            <a:endParaRPr lang="zh-CN" altLang="en-US" sz="2400" dirty="0"/>
          </a:p>
        </p:txBody>
      </p:sp>
      <p:sp>
        <p:nvSpPr>
          <p:cNvPr id="5" name="圆角矩形 5"/>
          <p:cNvSpPr>
            <a:spLocks noChangeArrowheads="1"/>
          </p:cNvSpPr>
          <p:nvPr/>
        </p:nvSpPr>
        <p:spPr bwMode="auto">
          <a:xfrm>
            <a:off x="4439816" y="3589164"/>
            <a:ext cx="5705971" cy="2088232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 anchorCtr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/>
              <a:t>Python 2.7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000" dirty="0"/>
              <a:t>将在</a:t>
            </a:r>
            <a:r>
              <a:rPr lang="en-US" altLang="zh-CN" sz="2000" dirty="0"/>
              <a:t>2020</a:t>
            </a:r>
            <a:r>
              <a:rPr lang="zh-CN" altLang="en-US" sz="2000" dirty="0"/>
              <a:t>年完全停止</a:t>
            </a:r>
            <a:endParaRPr lang="en-US" altLang="zh-CN" sz="20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/>
              <a:t>Python </a:t>
            </a:r>
            <a:r>
              <a:rPr lang="en-US" altLang="zh-CN" sz="2400" b="1" dirty="0" smtClean="0"/>
              <a:t>3</a:t>
            </a:r>
            <a:endParaRPr lang="en-US" altLang="zh-CN" sz="2400" b="1" dirty="0" smtClean="0"/>
          </a:p>
          <a:p>
            <a:pPr lvl="1" eaLnBrk="1" hangingPunct="1"/>
            <a:r>
              <a:rPr lang="en-US" altLang="zh-CN" sz="2000" dirty="0"/>
              <a:t>2008</a:t>
            </a:r>
            <a:r>
              <a:rPr lang="zh-CN" altLang="en-US" sz="2000" dirty="0"/>
              <a:t>年年末</a:t>
            </a:r>
            <a:r>
              <a:rPr lang="zh-CN" altLang="en-US" sz="2000" dirty="0"/>
              <a:t>发布，清理代码库并删除冗余，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/>
              <a:t>只能用一种方式来执行给定的任务</a:t>
            </a:r>
            <a:endParaRPr lang="zh-CN" altLang="en-US" sz="2000" dirty="0"/>
          </a:p>
        </p:txBody>
      </p:sp>
      <p:sp>
        <p:nvSpPr>
          <p:cNvPr id="6" name="圆角矩形 7"/>
          <p:cNvSpPr>
            <a:spLocks noChangeArrowheads="1"/>
          </p:cNvSpPr>
          <p:nvPr/>
        </p:nvSpPr>
        <p:spPr bwMode="auto">
          <a:xfrm>
            <a:off x="5254673" y="1685850"/>
            <a:ext cx="4076257" cy="461963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dirty="0" smtClean="0">
                <a:solidFill>
                  <a:schemeClr val="lt1"/>
                </a:solidFill>
              </a:rPr>
              <a:t>Python</a:t>
            </a:r>
            <a:r>
              <a:rPr lang="zh-CN" altLang="en-US" sz="2400" dirty="0" smtClean="0">
                <a:solidFill>
                  <a:schemeClr val="lt1"/>
                </a:solidFill>
              </a:rPr>
              <a:t>语言的设计理念</a:t>
            </a:r>
            <a:endParaRPr lang="zh-CN" altLang="en-US" sz="2400" dirty="0">
              <a:solidFill>
                <a:schemeClr val="lt1"/>
              </a:solidFill>
            </a:endParaRPr>
          </a:p>
        </p:txBody>
      </p:sp>
      <p:sp>
        <p:nvSpPr>
          <p:cNvPr id="7" name="圆角矩形 9"/>
          <p:cNvSpPr>
            <a:spLocks noChangeArrowheads="1"/>
          </p:cNvSpPr>
          <p:nvPr/>
        </p:nvSpPr>
        <p:spPr bwMode="auto">
          <a:xfrm>
            <a:off x="5254673" y="3441079"/>
            <a:ext cx="4076257" cy="461963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400" dirty="0" smtClean="0">
                <a:solidFill>
                  <a:schemeClr val="lt1"/>
                </a:solidFill>
              </a:rPr>
              <a:t>Python</a:t>
            </a:r>
            <a:r>
              <a:rPr lang="zh-CN" altLang="en-US" sz="2400" dirty="0" smtClean="0">
                <a:solidFill>
                  <a:schemeClr val="lt1"/>
                </a:solidFill>
              </a:rPr>
              <a:t>的版本</a:t>
            </a:r>
            <a:endParaRPr lang="zh-CN" altLang="en-US" sz="2400" dirty="0">
              <a:solidFill>
                <a:schemeClr val="lt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74412048989&amp;di=db16cbc7cbcbd4a5e7bdf8e5368213bd&amp;imgtype=jpg&amp;src=http%3A%2F%2Fimg3.imgtn.bdimg.com%2Fit%2Fu%3D1346390108%2C1970569923%26fm%3D214%26gp%3D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101491"/>
            <a:ext cx="2975346" cy="29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的特点</a:t>
            </a:r>
            <a:endParaRPr lang="zh-CN" altLang="en-US" dirty="0"/>
          </a:p>
        </p:txBody>
      </p:sp>
      <p:sp>
        <p:nvSpPr>
          <p:cNvPr id="5" name="MH_SubTitle_1"/>
          <p:cNvSpPr/>
          <p:nvPr>
            <p:custDataLst>
              <p:tags r:id="rId1"/>
            </p:custDataLst>
          </p:nvPr>
        </p:nvSpPr>
        <p:spPr>
          <a:xfrm>
            <a:off x="574407" y="1845673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rmAutofit lnSpcReduction="10000"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简单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SubTitle_2"/>
          <p:cNvSpPr/>
          <p:nvPr>
            <p:custDataLst>
              <p:tags r:id="rId2"/>
            </p:custDataLst>
          </p:nvPr>
        </p:nvSpPr>
        <p:spPr>
          <a:xfrm>
            <a:off x="2722514" y="1852368"/>
            <a:ext cx="2171697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rmAutofit lnSpcReduction="10000"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开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源性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MH_SubTitle_2"/>
          <p:cNvSpPr/>
          <p:nvPr>
            <p:custDataLst>
              <p:tags r:id="rId3"/>
            </p:custDataLst>
          </p:nvPr>
        </p:nvSpPr>
        <p:spPr>
          <a:xfrm>
            <a:off x="7018730" y="1852368"/>
            <a:ext cx="2171697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可移植性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MH_SubTitle_1"/>
          <p:cNvSpPr/>
          <p:nvPr>
            <p:custDataLst>
              <p:tags r:id="rId4"/>
            </p:custDataLst>
          </p:nvPr>
        </p:nvSpPr>
        <p:spPr>
          <a:xfrm>
            <a:off x="3761186" y="3845092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可扩展性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MH_SubTitle_2"/>
          <p:cNvSpPr/>
          <p:nvPr>
            <p:custDataLst>
              <p:tags r:id="rId5"/>
            </p:custDataLst>
          </p:nvPr>
        </p:nvSpPr>
        <p:spPr>
          <a:xfrm>
            <a:off x="1589489" y="3840352"/>
            <a:ext cx="2171697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rmAutofit lnSpcReduction="10000"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面向对象编程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MH_SubTitle_1"/>
          <p:cNvSpPr/>
          <p:nvPr>
            <p:custDataLst>
              <p:tags r:id="rId6"/>
            </p:custDataLst>
          </p:nvPr>
        </p:nvSpPr>
        <p:spPr>
          <a:xfrm>
            <a:off x="4870622" y="1845673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高级语言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SubTitle_1"/>
          <p:cNvSpPr/>
          <p:nvPr>
            <p:custDataLst>
              <p:tags r:id="rId7"/>
            </p:custDataLst>
          </p:nvPr>
        </p:nvSpPr>
        <p:spPr>
          <a:xfrm>
            <a:off x="9190427" y="1845673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解释执行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MH_SubTitle_1"/>
          <p:cNvSpPr/>
          <p:nvPr>
            <p:custDataLst>
              <p:tags r:id="rId8"/>
            </p:custDataLst>
          </p:nvPr>
        </p:nvSpPr>
        <p:spPr>
          <a:xfrm>
            <a:off x="8104579" y="3846809"/>
            <a:ext cx="2171696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丰富的库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SubTitle_2"/>
          <p:cNvSpPr/>
          <p:nvPr>
            <p:custDataLst>
              <p:tags r:id="rId9"/>
            </p:custDataLst>
          </p:nvPr>
        </p:nvSpPr>
        <p:spPr>
          <a:xfrm>
            <a:off x="5932882" y="3842069"/>
            <a:ext cx="2171697" cy="1296000"/>
          </a:xfrm>
          <a:custGeom>
            <a:avLst/>
            <a:gdLst>
              <a:gd name="connsiteX0" fmla="*/ 1154681 w 2309360"/>
              <a:gd name="connsiteY0" fmla="*/ 0 h 1666434"/>
              <a:gd name="connsiteX1" fmla="*/ 1530338 w 2309360"/>
              <a:gd name="connsiteY1" fmla="*/ 360555 h 1666434"/>
              <a:gd name="connsiteX2" fmla="*/ 2309360 w 2309360"/>
              <a:gd name="connsiteY2" fmla="*/ 360555 h 1666434"/>
              <a:gd name="connsiteX3" fmla="*/ 2309360 w 2309360"/>
              <a:gd name="connsiteY3" fmla="*/ 1666434 h 1666434"/>
              <a:gd name="connsiteX4" fmla="*/ 0 w 2309360"/>
              <a:gd name="connsiteY4" fmla="*/ 1666434 h 1666434"/>
              <a:gd name="connsiteX5" fmla="*/ 0 w 2309360"/>
              <a:gd name="connsiteY5" fmla="*/ 360555 h 1666434"/>
              <a:gd name="connsiteX6" fmla="*/ 779023 w 2309360"/>
              <a:gd name="connsiteY6" fmla="*/ 360555 h 166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360" h="1666434">
                <a:moveTo>
                  <a:pt x="1154681" y="0"/>
                </a:moveTo>
                <a:lnTo>
                  <a:pt x="1530338" y="360555"/>
                </a:lnTo>
                <a:lnTo>
                  <a:pt x="2309360" y="360555"/>
                </a:lnTo>
                <a:lnTo>
                  <a:pt x="2309360" y="1666434"/>
                </a:lnTo>
                <a:lnTo>
                  <a:pt x="0" y="1666434"/>
                </a:lnTo>
                <a:lnTo>
                  <a:pt x="0" y="360555"/>
                </a:lnTo>
                <a:lnTo>
                  <a:pt x="779023" y="360555"/>
                </a:lnTo>
                <a:close/>
              </a:path>
            </a:pathLst>
          </a:custGeom>
          <a:noFill/>
          <a:ln w="190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900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可嵌入性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49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151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52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153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54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55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56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157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UNIT_TABLE_BEAUTIFY" val="smartTable{f404c013-50ea-4d63-a56c-410d50f8917e}"/>
</p:tagLst>
</file>

<file path=ppt/tags/tag162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REFSHAPE" val="488863708"/>
  <p:tag name="KSO_WM_UNIT_PLACING_PICTURE_USER_VIEWPORT" val="{&quot;height&quot;:7860,&quot;width&quot;:14810}"/>
</p:tagLst>
</file>

<file path=ppt/tags/tag164.xml><?xml version="1.0" encoding="utf-8"?>
<p:tagLst xmlns:p="http://schemas.openxmlformats.org/presentationml/2006/main">
  <p:tag name="REFSHAPE" val="440851460"/>
  <p:tag name="KSO_WM_UNIT_PLACING_PICTURE_USER_VIEWPORT" val="{&quot;height&quot;:4166,&quot;width&quot;:17090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i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TYPE" val="i"/>
  <p:tag name="KSO_WM_UNIT_INDEX" val="1"/>
  <p:tag name="KSO_WM_UNIT_PRESET_TEXT" val="2019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67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68.xml><?xml version="1.0" encoding="utf-8"?>
<p:tagLst xmlns:p="http://schemas.openxmlformats.org/presentationml/2006/main">
  <p:tag name="ISPRING_PRESENTATION_TITLE" val="幻灯片 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3490</Words>
  <Application>WPS 演示</Application>
  <PresentationFormat>宽屏</PresentationFormat>
  <Paragraphs>383</Paragraphs>
  <Slides>39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Viner Hand ITC</vt:lpstr>
      <vt:lpstr>华文新魏</vt:lpstr>
      <vt:lpstr>Calibri</vt:lpstr>
      <vt:lpstr>Arial Unicode MS</vt:lpstr>
      <vt:lpstr>黑体</vt:lpstr>
      <vt:lpstr>Times New Roman</vt:lpstr>
      <vt:lpstr>굴림</vt:lpstr>
      <vt:lpstr>Malgun Gothic</vt:lpstr>
      <vt:lpstr>当图网</vt:lpstr>
      <vt:lpstr>当图网1</vt:lpstr>
      <vt:lpstr>1_当图网</vt:lpstr>
      <vt:lpstr>1_当图网1</vt:lpstr>
      <vt:lpstr>1_Office 主题​​</vt:lpstr>
      <vt:lpstr>Paint.Picture</vt:lpstr>
      <vt:lpstr>Paint.Picture</vt:lpstr>
      <vt:lpstr>第1章 Python概述</vt:lpstr>
      <vt:lpstr>目录</vt:lpstr>
      <vt:lpstr>1.1 Python简介</vt:lpstr>
      <vt:lpstr>1.1.1 Python的发展</vt:lpstr>
      <vt:lpstr>程序设计概述</vt:lpstr>
      <vt:lpstr>程序设计概述</vt:lpstr>
      <vt:lpstr>Python的起源</vt:lpstr>
      <vt:lpstr>Python的版本</vt:lpstr>
      <vt:lpstr>Python的特点</vt:lpstr>
      <vt:lpstr>PowerPoint 演示文稿</vt:lpstr>
      <vt:lpstr>目录</vt:lpstr>
      <vt:lpstr>1.2 Python开发环境</vt:lpstr>
      <vt:lpstr>1.2.1 Python语言解释器的下载与安装</vt:lpstr>
      <vt:lpstr>1.2.1 Python语言解释器的下载与安装</vt:lpstr>
      <vt:lpstr>Python的常用开发环境</vt:lpstr>
      <vt:lpstr>PyCharm的安装（选修）</vt:lpstr>
      <vt:lpstr>目录</vt:lpstr>
      <vt:lpstr>1.3 编写并运行一个Python程序</vt:lpstr>
      <vt:lpstr>运行Python程序有两种方式</vt:lpstr>
      <vt:lpstr>1.3.1 交互式执行</vt:lpstr>
      <vt:lpstr>1.3.1 交互式执行</vt:lpstr>
      <vt:lpstr>IDLE交互式界面的一些常用快捷键</vt:lpstr>
      <vt:lpstr>1.3.2 文件式执行-------文件类型</vt:lpstr>
      <vt:lpstr>1.3.2 文件式执行</vt:lpstr>
      <vt:lpstr>1.3.2 文件式执行</vt:lpstr>
      <vt:lpstr>第二种文件式执行方法</vt:lpstr>
      <vt:lpstr>IDLE中的一些常用快捷键</vt:lpstr>
      <vt:lpstr>1.3.3 使用PyCharm编写第一个程序（选修）</vt:lpstr>
      <vt:lpstr>1.4 安装扩展库的方法</vt:lpstr>
      <vt:lpstr>扩展库概述</vt:lpstr>
      <vt:lpstr>安装扩展库</vt:lpstr>
      <vt:lpstr>pip工具</vt:lpstr>
      <vt:lpstr>安装步骤</vt:lpstr>
      <vt:lpstr>安装步骤</vt:lpstr>
      <vt:lpstr>PowerPoint 演示文稿</vt:lpstr>
      <vt:lpstr>PowerPoint 演示文稿</vt:lpstr>
      <vt:lpstr>pip命令</vt:lpstr>
      <vt:lpstr>安装扩展库</vt:lpstr>
      <vt:lpstr>谢  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18662582800</cp:lastModifiedBy>
  <cp:revision>126</cp:revision>
  <dcterms:created xsi:type="dcterms:W3CDTF">2018-10-09T06:59:00Z</dcterms:created>
  <dcterms:modified xsi:type="dcterms:W3CDTF">2020-02-24T17:08:50Z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